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s/slide56.xml" ContentType="application/vnd.openxmlformats-officedocument.presentationml.slide+xml"/>
  <Override PartName="/ppt/slides/slide5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5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theme/themeOverride1.xml" ContentType="application/vnd.openxmlformats-officedocument.themeOverr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Default Extension="jpeg" ContentType="image/jpeg"/>
  <Override PartName="/ppt/slideLayouts/slideLayout3.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Default Extension="gif" ContentType="image/gif"/>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97" r:id="rId3"/>
    <p:sldId id="296" r:id="rId4"/>
    <p:sldId id="259" r:id="rId5"/>
    <p:sldId id="260" r:id="rId6"/>
    <p:sldId id="283" r:id="rId7"/>
    <p:sldId id="261" r:id="rId8"/>
    <p:sldId id="262" r:id="rId9"/>
    <p:sldId id="284" r:id="rId10"/>
    <p:sldId id="258" r:id="rId11"/>
    <p:sldId id="263" r:id="rId12"/>
    <p:sldId id="264" r:id="rId13"/>
    <p:sldId id="318" r:id="rId14"/>
    <p:sldId id="319" r:id="rId15"/>
    <p:sldId id="266" r:id="rId16"/>
    <p:sldId id="268" r:id="rId17"/>
    <p:sldId id="320" r:id="rId18"/>
    <p:sldId id="271" r:id="rId19"/>
    <p:sldId id="321" r:id="rId20"/>
    <p:sldId id="270" r:id="rId21"/>
    <p:sldId id="267" r:id="rId22"/>
    <p:sldId id="272" r:id="rId23"/>
    <p:sldId id="273" r:id="rId24"/>
    <p:sldId id="322" r:id="rId25"/>
    <p:sldId id="274" r:id="rId26"/>
    <p:sldId id="275" r:id="rId27"/>
    <p:sldId id="277" r:id="rId28"/>
    <p:sldId id="278" r:id="rId29"/>
    <p:sldId id="279" r:id="rId30"/>
    <p:sldId id="280" r:id="rId31"/>
    <p:sldId id="281" r:id="rId32"/>
    <p:sldId id="282" r:id="rId33"/>
    <p:sldId id="323" r:id="rId34"/>
    <p:sldId id="286" r:id="rId35"/>
    <p:sldId id="287" r:id="rId36"/>
    <p:sldId id="288" r:id="rId37"/>
    <p:sldId id="289" r:id="rId38"/>
    <p:sldId id="290" r:id="rId39"/>
    <p:sldId id="291" r:id="rId40"/>
    <p:sldId id="292" r:id="rId41"/>
    <p:sldId id="293" r:id="rId42"/>
    <p:sldId id="294" r:id="rId43"/>
    <p:sldId id="295" r:id="rId44"/>
    <p:sldId id="298" r:id="rId45"/>
    <p:sldId id="300" r:id="rId46"/>
    <p:sldId id="302" r:id="rId47"/>
    <p:sldId id="301" r:id="rId48"/>
    <p:sldId id="303" r:id="rId49"/>
    <p:sldId id="304" r:id="rId50"/>
    <p:sldId id="305" r:id="rId51"/>
    <p:sldId id="306" r:id="rId52"/>
    <p:sldId id="307" r:id="rId53"/>
    <p:sldId id="308" r:id="rId54"/>
    <p:sldId id="324" r:id="rId55"/>
    <p:sldId id="311" r:id="rId56"/>
    <p:sldId id="325" r:id="rId57"/>
    <p:sldId id="312" r:id="rId58"/>
    <p:sldId id="326" r:id="rId59"/>
    <p:sldId id="315" r:id="rId60"/>
    <p:sldId id="316" r:id="rId61"/>
    <p:sldId id="313" r:id="rId62"/>
    <p:sldId id="317" r:id="rId63"/>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99" autoAdjust="0"/>
    <p:restoredTop sz="94660"/>
  </p:normalViewPr>
  <p:slideViewPr>
    <p:cSldViewPr>
      <p:cViewPr>
        <p:scale>
          <a:sx n="80" d="100"/>
          <a:sy n="80" d="100"/>
        </p:scale>
        <p:origin x="-996" y="444"/>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Ref idx="1003">
        <a:schemeClr val="bg1"/>
      </p:bgRef>
    </p:bg>
    <p:spTree>
      <p:nvGrpSpPr>
        <p:cNvPr id="1" name=""/>
        <p:cNvGrpSpPr/>
        <p:nvPr/>
      </p:nvGrpSpPr>
      <p:grpSpPr>
        <a:xfrm>
          <a:off x="0" y="0"/>
          <a:ext cx="0" cy="0"/>
          <a:chOff x="0" y="0"/>
          <a:chExt cx="0" cy="0"/>
        </a:xfrm>
      </p:grpSpPr>
      <p:sp>
        <p:nvSpPr>
          <p:cNvPr id="12" name="11 Rectángulo"/>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12 Rectángulo redondeado"/>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8 Subtítulo"/>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s-ES" smtClean="0"/>
              <a:t>Haga clic para modificar el estilo de subtítulo del patrón</a:t>
            </a:r>
            <a:endParaRPr kumimoji="0" lang="en-US"/>
          </a:p>
        </p:txBody>
      </p:sp>
      <p:sp>
        <p:nvSpPr>
          <p:cNvPr id="28" name="27 Marcador de fecha"/>
          <p:cNvSpPr>
            <a:spLocks noGrp="1"/>
          </p:cNvSpPr>
          <p:nvPr>
            <p:ph type="dt" sz="half" idx="10"/>
          </p:nvPr>
        </p:nvSpPr>
        <p:spPr/>
        <p:txBody>
          <a:bodyPr/>
          <a:lstStyle/>
          <a:p>
            <a:fld id="{4E4E3C3A-1F0F-4144-A28E-E6F90DA6E961}" type="datetimeFigureOut">
              <a:rPr lang="es-ES" smtClean="0"/>
              <a:pPr/>
              <a:t>22/01/2012</a:t>
            </a:fld>
            <a:endParaRPr lang="es-ES"/>
          </a:p>
        </p:txBody>
      </p:sp>
      <p:sp>
        <p:nvSpPr>
          <p:cNvPr id="17" name="16 Marcador de pie de página"/>
          <p:cNvSpPr>
            <a:spLocks noGrp="1"/>
          </p:cNvSpPr>
          <p:nvPr>
            <p:ph type="ftr" sz="quarter" idx="11"/>
          </p:nvPr>
        </p:nvSpPr>
        <p:spPr/>
        <p:txBody>
          <a:bodyPr/>
          <a:lstStyle/>
          <a:p>
            <a:endParaRPr lang="es-ES"/>
          </a:p>
        </p:txBody>
      </p:sp>
      <p:sp>
        <p:nvSpPr>
          <p:cNvPr id="29" name="28 Marcador de número de diapositiva"/>
          <p:cNvSpPr>
            <a:spLocks noGrp="1"/>
          </p:cNvSpPr>
          <p:nvPr>
            <p:ph type="sldNum" sz="quarter" idx="12"/>
          </p:nvPr>
        </p:nvSpPr>
        <p:spPr/>
        <p:txBody>
          <a:bodyPr lIns="0" tIns="0" rIns="0" bIns="0">
            <a:noAutofit/>
          </a:bodyPr>
          <a:lstStyle>
            <a:lvl1pPr>
              <a:defRPr sz="1400">
                <a:solidFill>
                  <a:srgbClr val="FFFFFF"/>
                </a:solidFill>
              </a:defRPr>
            </a:lvl1pPr>
          </a:lstStyle>
          <a:p>
            <a:fld id="{05F0D7C4-5767-4871-972F-107B7D90A458}" type="slidenum">
              <a:rPr lang="es-ES" smtClean="0"/>
              <a:pPr/>
              <a:t>‹Nº›</a:t>
            </a:fld>
            <a:endParaRPr lang="es-ES"/>
          </a:p>
        </p:txBody>
      </p:sp>
      <p:sp>
        <p:nvSpPr>
          <p:cNvPr id="7" name="6 Rectángulo"/>
          <p:cNvSpPr/>
          <p:nvPr/>
        </p:nvSpPr>
        <p:spPr>
          <a:xfrm>
            <a:off x="62931" y="1449303"/>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9 Rectángulo"/>
          <p:cNvSpPr/>
          <p:nvPr/>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10 Rectángulo"/>
          <p:cNvSpPr/>
          <p:nvPr/>
        </p:nvSpPr>
        <p:spPr>
          <a:xfrm>
            <a:off x="62931" y="29766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7 Título"/>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s-ES" smtClean="0"/>
              <a:t>Haga clic para modificar el estilo de título del patrón</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smtClean="0"/>
              <a:t>Haga clic para modificar el estilo de título del patrón</a:t>
            </a:r>
            <a:endParaRPr kumimoji="0" lang="en-US"/>
          </a:p>
        </p:txBody>
      </p:sp>
      <p:sp>
        <p:nvSpPr>
          <p:cNvPr id="3" name="2 Marcador de texto vertical"/>
          <p:cNvSpPr>
            <a:spLocks noGrp="1"/>
          </p:cNvSpPr>
          <p:nvPr>
            <p:ph type="body" orient="vert" idx="1"/>
          </p:nvPr>
        </p:nvSpPr>
        <p:spPr/>
        <p:txBody>
          <a:bodyPr vert="eaVert"/>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fecha"/>
          <p:cNvSpPr>
            <a:spLocks noGrp="1"/>
          </p:cNvSpPr>
          <p:nvPr>
            <p:ph type="dt" sz="half" idx="10"/>
          </p:nvPr>
        </p:nvSpPr>
        <p:spPr/>
        <p:txBody>
          <a:bodyPr/>
          <a:lstStyle/>
          <a:p>
            <a:fld id="{4E4E3C3A-1F0F-4144-A28E-E6F90DA6E961}" type="datetimeFigureOut">
              <a:rPr lang="es-ES" smtClean="0"/>
              <a:pPr/>
              <a:t>22/01/2012</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5F0D7C4-5767-4871-972F-107B7D90A458}" type="slidenum">
              <a:rPr lang="es-ES" smtClean="0"/>
              <a:pPr/>
              <a:t>‹Nº›</a:t>
            </a:fld>
            <a:endParaRPr lang="es-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41"/>
            <a:ext cx="2011680" cy="5851525"/>
          </a:xfrm>
        </p:spPr>
        <p:txBody>
          <a:bodyPr vert="eaVert"/>
          <a:lstStyle/>
          <a:p>
            <a:r>
              <a:rPr kumimoji="0" lang="es-ES" smtClean="0"/>
              <a:t>Haga clic para modificar el estilo de título del patrón</a:t>
            </a:r>
            <a:endParaRPr kumimoji="0" lang="en-US"/>
          </a:p>
        </p:txBody>
      </p:sp>
      <p:sp>
        <p:nvSpPr>
          <p:cNvPr id="3" name="2 Marcador de texto vertical"/>
          <p:cNvSpPr>
            <a:spLocks noGrp="1"/>
          </p:cNvSpPr>
          <p:nvPr>
            <p:ph type="body" orient="vert" idx="1"/>
          </p:nvPr>
        </p:nvSpPr>
        <p:spPr>
          <a:xfrm>
            <a:off x="914400" y="274640"/>
            <a:ext cx="5562600" cy="5851525"/>
          </a:xfrm>
        </p:spPr>
        <p:txBody>
          <a:bodyPr vert="eaVert"/>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fecha"/>
          <p:cNvSpPr>
            <a:spLocks noGrp="1"/>
          </p:cNvSpPr>
          <p:nvPr>
            <p:ph type="dt" sz="half" idx="10"/>
          </p:nvPr>
        </p:nvSpPr>
        <p:spPr/>
        <p:txBody>
          <a:bodyPr/>
          <a:lstStyle/>
          <a:p>
            <a:fld id="{4E4E3C3A-1F0F-4144-A28E-E6F90DA6E961}" type="datetimeFigureOut">
              <a:rPr lang="es-ES" smtClean="0"/>
              <a:pPr/>
              <a:t>22/01/2012</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5F0D7C4-5767-4871-972F-107B7D90A458}" type="slidenum">
              <a:rPr lang="es-ES" smtClean="0"/>
              <a:pPr/>
              <a:t>‹Nº›</a:t>
            </a:fld>
            <a:endParaRPr lang="es-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smtClean="0"/>
              <a:t>Haga clic para modificar el estilo de título del patrón</a:t>
            </a:r>
            <a:endParaRPr kumimoji="0" lang="en-US"/>
          </a:p>
        </p:txBody>
      </p:sp>
      <p:sp>
        <p:nvSpPr>
          <p:cNvPr id="4" name="3 Marcador de fecha"/>
          <p:cNvSpPr>
            <a:spLocks noGrp="1"/>
          </p:cNvSpPr>
          <p:nvPr>
            <p:ph type="dt" sz="half" idx="10"/>
          </p:nvPr>
        </p:nvSpPr>
        <p:spPr/>
        <p:txBody>
          <a:bodyPr/>
          <a:lstStyle/>
          <a:p>
            <a:fld id="{4E4E3C3A-1F0F-4144-A28E-E6F90DA6E961}" type="datetimeFigureOut">
              <a:rPr lang="es-ES" smtClean="0"/>
              <a:pPr/>
              <a:t>22/01/2012</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5F0D7C4-5767-4871-972F-107B7D90A458}" type="slidenum">
              <a:rPr lang="es-ES" smtClean="0"/>
              <a:pPr/>
              <a:t>‹Nº›</a:t>
            </a:fld>
            <a:endParaRPr lang="es-ES"/>
          </a:p>
        </p:txBody>
      </p:sp>
      <p:sp>
        <p:nvSpPr>
          <p:cNvPr id="8" name="7 Marcador de contenido"/>
          <p:cNvSpPr>
            <a:spLocks noGrp="1"/>
          </p:cNvSpPr>
          <p:nvPr>
            <p:ph sz="quarter" idx="1"/>
          </p:nvPr>
        </p:nvSpPr>
        <p:spPr>
          <a:xfrm>
            <a:off x="914400" y="1447800"/>
            <a:ext cx="7772400" cy="4572000"/>
          </a:xfrm>
        </p:spPr>
        <p:txBody>
          <a:bodyPr vert="horz"/>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3">
        <a:schemeClr val="bg1"/>
      </p:bgRef>
    </p:bg>
    <p:spTree>
      <p:nvGrpSpPr>
        <p:cNvPr id="1" name=""/>
        <p:cNvGrpSpPr/>
        <p:nvPr/>
      </p:nvGrpSpPr>
      <p:grpSpPr>
        <a:xfrm>
          <a:off x="0" y="0"/>
          <a:ext cx="0" cy="0"/>
          <a:chOff x="0" y="0"/>
          <a:chExt cx="0" cy="0"/>
        </a:xfrm>
      </p:grpSpPr>
      <p:sp>
        <p:nvSpPr>
          <p:cNvPr id="11" name="10 Rectángulo"/>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9 Rectángulo redondeado"/>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1 Título"/>
          <p:cNvSpPr>
            <a:spLocks noGrp="1"/>
          </p:cNvSpPr>
          <p:nvPr>
            <p:ph type="title"/>
          </p:nvPr>
        </p:nvSpPr>
        <p:spPr>
          <a:xfrm>
            <a:off x="722313" y="952500"/>
            <a:ext cx="7772400" cy="1362075"/>
          </a:xfrm>
        </p:spPr>
        <p:txBody>
          <a:bodyPr anchor="b" anchorCtr="0"/>
          <a:lstStyle>
            <a:lvl1pPr algn="l">
              <a:buNone/>
              <a:defRPr sz="4000" b="0" cap="none"/>
            </a:lvl1pPr>
          </a:lstStyle>
          <a:p>
            <a:r>
              <a:rPr kumimoji="0" lang="es-ES" smtClean="0"/>
              <a:t>Haga clic para modificar el estilo de título del patrón</a:t>
            </a:r>
            <a:endParaRPr kumimoji="0" lang="en-US"/>
          </a:p>
        </p:txBody>
      </p:sp>
      <p:sp>
        <p:nvSpPr>
          <p:cNvPr id="3" name="2 Marcador de texto"/>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s-ES" smtClean="0"/>
              <a:t>Haga clic para modificar el estilo de texto del patrón</a:t>
            </a:r>
          </a:p>
        </p:txBody>
      </p:sp>
      <p:sp>
        <p:nvSpPr>
          <p:cNvPr id="4" name="3 Marcador de fecha"/>
          <p:cNvSpPr>
            <a:spLocks noGrp="1"/>
          </p:cNvSpPr>
          <p:nvPr>
            <p:ph type="dt" sz="half" idx="10"/>
          </p:nvPr>
        </p:nvSpPr>
        <p:spPr/>
        <p:txBody>
          <a:bodyPr/>
          <a:lstStyle/>
          <a:p>
            <a:fld id="{4E4E3C3A-1F0F-4144-A28E-E6F90DA6E961}" type="datetimeFigureOut">
              <a:rPr lang="es-ES" smtClean="0"/>
              <a:pPr/>
              <a:t>22/01/2012</a:t>
            </a:fld>
            <a:endParaRPr lang="es-ES"/>
          </a:p>
        </p:txBody>
      </p:sp>
      <p:sp>
        <p:nvSpPr>
          <p:cNvPr id="5" name="4 Marcador de pie de página"/>
          <p:cNvSpPr>
            <a:spLocks noGrp="1"/>
          </p:cNvSpPr>
          <p:nvPr>
            <p:ph type="ftr" sz="quarter" idx="11"/>
          </p:nvPr>
        </p:nvSpPr>
        <p:spPr>
          <a:xfrm>
            <a:off x="800100" y="6172200"/>
            <a:ext cx="4000500" cy="457200"/>
          </a:xfrm>
        </p:spPr>
        <p:txBody>
          <a:bodyPr/>
          <a:lstStyle/>
          <a:p>
            <a:endParaRPr lang="es-ES"/>
          </a:p>
        </p:txBody>
      </p:sp>
      <p:sp>
        <p:nvSpPr>
          <p:cNvPr id="7" name="6 Rectángulo"/>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7 Rectángulo"/>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8 Rectángulo"/>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5 Marcador de número de diapositiva"/>
          <p:cNvSpPr>
            <a:spLocks noGrp="1"/>
          </p:cNvSpPr>
          <p:nvPr>
            <p:ph type="sldNum" sz="quarter" idx="12"/>
          </p:nvPr>
        </p:nvSpPr>
        <p:spPr>
          <a:xfrm>
            <a:off x="146304" y="6208776"/>
            <a:ext cx="457200" cy="457200"/>
          </a:xfrm>
        </p:spPr>
        <p:txBody>
          <a:bodyPr/>
          <a:lstStyle/>
          <a:p>
            <a:fld id="{05F0D7C4-5767-4871-972F-107B7D90A458}" type="slidenum">
              <a:rPr lang="es-ES" smtClean="0"/>
              <a:pPr/>
              <a:t>‹Nº›</a:t>
            </a:fld>
            <a:endParaRPr lang="es-E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smtClean="0"/>
              <a:t>Haga clic para modificar el estilo de título del patrón</a:t>
            </a:r>
            <a:endParaRPr kumimoji="0" lang="en-US"/>
          </a:p>
        </p:txBody>
      </p:sp>
      <p:sp>
        <p:nvSpPr>
          <p:cNvPr id="5" name="4 Marcador de fecha"/>
          <p:cNvSpPr>
            <a:spLocks noGrp="1"/>
          </p:cNvSpPr>
          <p:nvPr>
            <p:ph type="dt" sz="half" idx="10"/>
          </p:nvPr>
        </p:nvSpPr>
        <p:spPr/>
        <p:txBody>
          <a:bodyPr/>
          <a:lstStyle/>
          <a:p>
            <a:fld id="{4E4E3C3A-1F0F-4144-A28E-E6F90DA6E961}" type="datetimeFigureOut">
              <a:rPr lang="es-ES" smtClean="0"/>
              <a:pPr/>
              <a:t>22/01/2012</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5F0D7C4-5767-4871-972F-107B7D90A458}" type="slidenum">
              <a:rPr lang="es-ES" smtClean="0"/>
              <a:pPr/>
              <a:t>‹Nº›</a:t>
            </a:fld>
            <a:endParaRPr lang="es-ES"/>
          </a:p>
        </p:txBody>
      </p:sp>
      <p:sp>
        <p:nvSpPr>
          <p:cNvPr id="9" name="8 Marcador de contenido"/>
          <p:cNvSpPr>
            <a:spLocks noGrp="1"/>
          </p:cNvSpPr>
          <p:nvPr>
            <p:ph sz="quarter" idx="1"/>
          </p:nvPr>
        </p:nvSpPr>
        <p:spPr>
          <a:xfrm>
            <a:off x="914400" y="1447800"/>
            <a:ext cx="3749040" cy="4572000"/>
          </a:xfrm>
        </p:spPr>
        <p:txBody>
          <a:bodyPr vert="horz"/>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11" name="10 Marcador de contenido"/>
          <p:cNvSpPr>
            <a:spLocks noGrp="1"/>
          </p:cNvSpPr>
          <p:nvPr>
            <p:ph sz="quarter" idx="2"/>
          </p:nvPr>
        </p:nvSpPr>
        <p:spPr>
          <a:xfrm>
            <a:off x="4933950" y="1447800"/>
            <a:ext cx="3749040" cy="4572000"/>
          </a:xfrm>
        </p:spPr>
        <p:txBody>
          <a:bodyPr vert="horz"/>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914400" y="273050"/>
            <a:ext cx="7772400" cy="1143000"/>
          </a:xfrm>
        </p:spPr>
        <p:txBody>
          <a:bodyPr anchor="b" anchorCtr="0"/>
          <a:lstStyle>
            <a:lvl1pPr>
              <a:defRPr/>
            </a:lvl1pPr>
          </a:lstStyle>
          <a:p>
            <a:r>
              <a:rPr kumimoji="0" lang="es-ES" smtClean="0"/>
              <a:t>Haga clic para modificar el estilo de título del patrón</a:t>
            </a:r>
            <a:endParaRPr kumimoji="0" lang="en-US"/>
          </a:p>
        </p:txBody>
      </p:sp>
      <p:sp>
        <p:nvSpPr>
          <p:cNvPr id="3" name="2 Marcador de texto"/>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s-ES" smtClean="0"/>
              <a:t>Haga clic para modificar el estilo de texto del patrón</a:t>
            </a:r>
          </a:p>
        </p:txBody>
      </p:sp>
      <p:sp>
        <p:nvSpPr>
          <p:cNvPr id="4" name="3 Marcador de texto"/>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s-ES" smtClean="0"/>
              <a:t>Haga clic para modificar el estilo de texto del patrón</a:t>
            </a:r>
          </a:p>
        </p:txBody>
      </p:sp>
      <p:sp>
        <p:nvSpPr>
          <p:cNvPr id="7" name="6 Marcador de fecha"/>
          <p:cNvSpPr>
            <a:spLocks noGrp="1"/>
          </p:cNvSpPr>
          <p:nvPr>
            <p:ph type="dt" sz="half" idx="10"/>
          </p:nvPr>
        </p:nvSpPr>
        <p:spPr/>
        <p:txBody>
          <a:bodyPr/>
          <a:lstStyle/>
          <a:p>
            <a:fld id="{4E4E3C3A-1F0F-4144-A28E-E6F90DA6E961}" type="datetimeFigureOut">
              <a:rPr lang="es-ES" smtClean="0"/>
              <a:pPr/>
              <a:t>22/01/2012</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05F0D7C4-5767-4871-972F-107B7D90A458}" type="slidenum">
              <a:rPr lang="es-ES" smtClean="0"/>
              <a:pPr/>
              <a:t>‹Nº›</a:t>
            </a:fld>
            <a:endParaRPr lang="es-ES"/>
          </a:p>
        </p:txBody>
      </p:sp>
      <p:sp>
        <p:nvSpPr>
          <p:cNvPr id="11" name="10 Marcador de contenido"/>
          <p:cNvSpPr>
            <a:spLocks noGrp="1"/>
          </p:cNvSpPr>
          <p:nvPr>
            <p:ph sz="half" idx="2"/>
          </p:nvPr>
        </p:nvSpPr>
        <p:spPr>
          <a:xfrm>
            <a:off x="914400" y="2247900"/>
            <a:ext cx="3733800" cy="3886200"/>
          </a:xfrm>
        </p:spPr>
        <p:txBody>
          <a:bodyPr vert="horz"/>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13" name="12 Marcador de contenido"/>
          <p:cNvSpPr>
            <a:spLocks noGrp="1"/>
          </p:cNvSpPr>
          <p:nvPr>
            <p:ph sz="half" idx="4"/>
          </p:nvPr>
        </p:nvSpPr>
        <p:spPr>
          <a:xfrm>
            <a:off x="4953000" y="2247900"/>
            <a:ext cx="3733800" cy="3886200"/>
          </a:xfrm>
        </p:spPr>
        <p:txBody>
          <a:bodyPr vert="horz"/>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smtClean="0"/>
              <a:t>Haga clic para modificar el estilo de título del patrón</a:t>
            </a:r>
            <a:endParaRPr kumimoji="0" lang="en-US"/>
          </a:p>
        </p:txBody>
      </p:sp>
      <p:sp>
        <p:nvSpPr>
          <p:cNvPr id="3" name="2 Marcador de fecha"/>
          <p:cNvSpPr>
            <a:spLocks noGrp="1"/>
          </p:cNvSpPr>
          <p:nvPr>
            <p:ph type="dt" sz="half" idx="10"/>
          </p:nvPr>
        </p:nvSpPr>
        <p:spPr/>
        <p:txBody>
          <a:bodyPr/>
          <a:lstStyle/>
          <a:p>
            <a:fld id="{4E4E3C3A-1F0F-4144-A28E-E6F90DA6E961}" type="datetimeFigureOut">
              <a:rPr lang="es-ES" smtClean="0"/>
              <a:pPr/>
              <a:t>22/01/2012</a:t>
            </a:fld>
            <a:endParaRPr lang="es-ES"/>
          </a:p>
        </p:txBody>
      </p:sp>
      <p:sp>
        <p:nvSpPr>
          <p:cNvPr id="4" name="3 Marcador de pie de página"/>
          <p:cNvSpPr>
            <a:spLocks noGrp="1"/>
          </p:cNvSpPr>
          <p:nvPr>
            <p:ph type="ftr" sz="quarter" idx="11"/>
          </p:nvPr>
        </p:nvSpPr>
        <p:spPr/>
        <p:txBody>
          <a:bodyPr/>
          <a:lstStyle/>
          <a:p>
            <a:endParaRPr lang="es-ES"/>
          </a:p>
        </p:txBody>
      </p:sp>
      <p:sp>
        <p:nvSpPr>
          <p:cNvPr id="5" name="4 Marcador de número de diapositiva"/>
          <p:cNvSpPr>
            <a:spLocks noGrp="1"/>
          </p:cNvSpPr>
          <p:nvPr>
            <p:ph type="sldNum" sz="quarter" idx="12"/>
          </p:nvPr>
        </p:nvSpPr>
        <p:spPr/>
        <p:txBody>
          <a:bodyPr/>
          <a:lstStyle/>
          <a:p>
            <a:fld id="{05F0D7C4-5767-4871-972F-107B7D90A458}" type="slidenum">
              <a:rPr lang="es-ES" smtClean="0"/>
              <a:pPr/>
              <a:t>‹Nº›</a:t>
            </a:fld>
            <a:endParaRPr lang="es-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4E4E3C3A-1F0F-4144-A28E-E6F90DA6E961}" type="datetimeFigureOut">
              <a:rPr lang="es-ES" smtClean="0"/>
              <a:pPr/>
              <a:t>22/01/2012</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05F0D7C4-5767-4871-972F-107B7D90A458}" type="slidenum">
              <a:rPr lang="es-ES" smtClean="0"/>
              <a:pPr/>
              <a:t>‹Nº›</a:t>
            </a:fld>
            <a:endParaRPr lang="es-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8" name="7 Rectángulo"/>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8 Rectángulo redondeado"/>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1 Título"/>
          <p:cNvSpPr>
            <a:spLocks noGrp="1"/>
          </p:cNvSpPr>
          <p:nvPr>
            <p:ph type="title"/>
          </p:nvPr>
        </p:nvSpPr>
        <p:spPr>
          <a:xfrm>
            <a:off x="914400" y="273050"/>
            <a:ext cx="7772400" cy="1143000"/>
          </a:xfrm>
        </p:spPr>
        <p:txBody>
          <a:bodyPr anchor="b" anchorCtr="0"/>
          <a:lstStyle>
            <a:lvl1pPr algn="l">
              <a:buNone/>
              <a:defRPr sz="4000" b="0"/>
            </a:lvl1pPr>
          </a:lstStyle>
          <a:p>
            <a:r>
              <a:rPr kumimoji="0" lang="es-ES" smtClean="0"/>
              <a:t>Haga clic para modificar el estilo de título del patrón</a:t>
            </a:r>
            <a:endParaRPr kumimoji="0" lang="en-US"/>
          </a:p>
        </p:txBody>
      </p:sp>
      <p:sp>
        <p:nvSpPr>
          <p:cNvPr id="3" name="2 Marcador de texto"/>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s-ES" smtClean="0"/>
              <a:t>Haga clic para modificar el estilo de texto del patrón</a:t>
            </a:r>
          </a:p>
        </p:txBody>
      </p:sp>
      <p:sp>
        <p:nvSpPr>
          <p:cNvPr id="5" name="4 Marcador de fecha"/>
          <p:cNvSpPr>
            <a:spLocks noGrp="1"/>
          </p:cNvSpPr>
          <p:nvPr>
            <p:ph type="dt" sz="half" idx="10"/>
          </p:nvPr>
        </p:nvSpPr>
        <p:spPr/>
        <p:txBody>
          <a:bodyPr/>
          <a:lstStyle/>
          <a:p>
            <a:fld id="{4E4E3C3A-1F0F-4144-A28E-E6F90DA6E961}" type="datetimeFigureOut">
              <a:rPr lang="es-ES" smtClean="0"/>
              <a:pPr/>
              <a:t>22/01/2012</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5F0D7C4-5767-4871-972F-107B7D90A458}" type="slidenum">
              <a:rPr lang="es-ES" smtClean="0"/>
              <a:pPr/>
              <a:t>‹Nº›</a:t>
            </a:fld>
            <a:endParaRPr lang="es-ES"/>
          </a:p>
        </p:txBody>
      </p:sp>
      <p:sp>
        <p:nvSpPr>
          <p:cNvPr id="11" name="10 Marcador de contenido"/>
          <p:cNvSpPr>
            <a:spLocks noGrp="1"/>
          </p:cNvSpPr>
          <p:nvPr>
            <p:ph sz="quarter" idx="1"/>
          </p:nvPr>
        </p:nvSpPr>
        <p:spPr>
          <a:xfrm>
            <a:off x="2971800" y="1600200"/>
            <a:ext cx="5715000" cy="4495800"/>
          </a:xfrm>
        </p:spPr>
        <p:txBody>
          <a:bodyPr vert="horz"/>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s-ES" smtClean="0"/>
              <a:t>Haga clic para modificar el estilo de título del patrón</a:t>
            </a:r>
            <a:endParaRPr kumimoji="0" lang="en-US"/>
          </a:p>
        </p:txBody>
      </p:sp>
      <p:sp>
        <p:nvSpPr>
          <p:cNvPr id="4" name="3 Marcador de texto"/>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s-ES" smtClean="0"/>
              <a:t>Haga clic para modificar el estilo de texto del patrón</a:t>
            </a:r>
          </a:p>
        </p:txBody>
      </p:sp>
      <p:sp>
        <p:nvSpPr>
          <p:cNvPr id="5" name="4 Marcador de fecha"/>
          <p:cNvSpPr>
            <a:spLocks noGrp="1"/>
          </p:cNvSpPr>
          <p:nvPr>
            <p:ph type="dt" sz="half" idx="10"/>
          </p:nvPr>
        </p:nvSpPr>
        <p:spPr/>
        <p:txBody>
          <a:bodyPr/>
          <a:lstStyle/>
          <a:p>
            <a:fld id="{4E4E3C3A-1F0F-4144-A28E-E6F90DA6E961}" type="datetimeFigureOut">
              <a:rPr lang="es-ES" smtClean="0"/>
              <a:pPr/>
              <a:t>22/01/2012</a:t>
            </a:fld>
            <a:endParaRPr lang="es-ES"/>
          </a:p>
        </p:txBody>
      </p:sp>
      <p:sp>
        <p:nvSpPr>
          <p:cNvPr id="6" name="5 Marcador de pie de página"/>
          <p:cNvSpPr>
            <a:spLocks noGrp="1"/>
          </p:cNvSpPr>
          <p:nvPr>
            <p:ph type="ftr" sz="quarter" idx="11"/>
          </p:nvPr>
        </p:nvSpPr>
        <p:spPr>
          <a:xfrm>
            <a:off x="914400" y="6172200"/>
            <a:ext cx="3886200" cy="457200"/>
          </a:xfrm>
        </p:spPr>
        <p:txBody>
          <a:bodyPr/>
          <a:lstStyle/>
          <a:p>
            <a:endParaRPr lang="es-ES"/>
          </a:p>
        </p:txBody>
      </p:sp>
      <p:sp>
        <p:nvSpPr>
          <p:cNvPr id="7" name="6 Marcador de número de diapositiva"/>
          <p:cNvSpPr>
            <a:spLocks noGrp="1"/>
          </p:cNvSpPr>
          <p:nvPr>
            <p:ph type="sldNum" sz="quarter" idx="12"/>
          </p:nvPr>
        </p:nvSpPr>
        <p:spPr>
          <a:xfrm>
            <a:off x="146304" y="6208776"/>
            <a:ext cx="457200" cy="457200"/>
          </a:xfrm>
        </p:spPr>
        <p:txBody>
          <a:bodyPr/>
          <a:lstStyle/>
          <a:p>
            <a:fld id="{05F0D7C4-5767-4871-972F-107B7D90A458}" type="slidenum">
              <a:rPr lang="es-ES" smtClean="0"/>
              <a:pPr/>
              <a:t>‹Nº›</a:t>
            </a:fld>
            <a:endParaRPr lang="es-ES"/>
          </a:p>
        </p:txBody>
      </p:sp>
      <p:sp>
        <p:nvSpPr>
          <p:cNvPr id="11" name="10 Rectángulo"/>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11 Rectángulo"/>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12 Rectángulo"/>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2 Marcador de posición de imagen"/>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s-ES" smtClean="0"/>
              <a:t>Haga clic en el icono para agregar una imagen</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8 Rectángulo"/>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7 Rectángulo redondeado"/>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21 Marcador de título"/>
          <p:cNvSpPr>
            <a:spLocks noGrp="1"/>
          </p:cNvSpPr>
          <p:nvPr>
            <p:ph type="title"/>
          </p:nvPr>
        </p:nvSpPr>
        <p:spPr>
          <a:xfrm>
            <a:off x="914400" y="274638"/>
            <a:ext cx="7772400" cy="1143000"/>
          </a:xfrm>
          <a:prstGeom prst="rect">
            <a:avLst/>
          </a:prstGeom>
        </p:spPr>
        <p:txBody>
          <a:bodyPr bIns="91440" anchor="b" anchorCtr="0">
            <a:normAutofit/>
          </a:bodyPr>
          <a:lstStyle/>
          <a:p>
            <a:r>
              <a:rPr kumimoji="0" lang="es-ES" smtClean="0"/>
              <a:t>Haga clic para modificar el estilo de título del patrón</a:t>
            </a:r>
            <a:endParaRPr kumimoji="0" lang="en-US"/>
          </a:p>
        </p:txBody>
      </p:sp>
      <p:sp>
        <p:nvSpPr>
          <p:cNvPr id="13" name="12 Marcador de texto"/>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s-ES" smtClean="0"/>
              <a:t>Haga clic para modificar el estilo de texto del patrón</a:t>
            </a:r>
          </a:p>
          <a:p>
            <a:pPr lvl="1" eaLnBrk="1" latinLnBrk="0" hangingPunct="1"/>
            <a:r>
              <a:rPr kumimoji="0" lang="es-ES" smtClean="0"/>
              <a:t>Segundo nivel</a:t>
            </a:r>
          </a:p>
          <a:p>
            <a:pPr lvl="2" eaLnBrk="1" latinLnBrk="0" hangingPunct="1"/>
            <a:r>
              <a:rPr kumimoji="0" lang="es-ES" smtClean="0"/>
              <a:t>Tercer nivel</a:t>
            </a:r>
          </a:p>
          <a:p>
            <a:pPr lvl="3" eaLnBrk="1" latinLnBrk="0" hangingPunct="1"/>
            <a:r>
              <a:rPr kumimoji="0" lang="es-ES" smtClean="0"/>
              <a:t>Cuarto nivel</a:t>
            </a:r>
          </a:p>
          <a:p>
            <a:pPr lvl="4" eaLnBrk="1" latinLnBrk="0" hangingPunct="1"/>
            <a:r>
              <a:rPr kumimoji="0" lang="es-ES" smtClean="0"/>
              <a:t>Quinto nivel</a:t>
            </a:r>
            <a:endParaRPr kumimoji="0" lang="en-US"/>
          </a:p>
        </p:txBody>
      </p:sp>
      <p:sp>
        <p:nvSpPr>
          <p:cNvPr id="14" name="13 Marcador de fecha"/>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fld id="{4E4E3C3A-1F0F-4144-A28E-E6F90DA6E961}" type="datetimeFigureOut">
              <a:rPr lang="es-ES" smtClean="0"/>
              <a:pPr/>
              <a:t>22/01/2012</a:t>
            </a:fld>
            <a:endParaRPr lang="es-ES"/>
          </a:p>
        </p:txBody>
      </p:sp>
      <p:sp>
        <p:nvSpPr>
          <p:cNvPr id="3" name="2 Marcador de pie de página"/>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endParaRPr lang="es-ES"/>
          </a:p>
        </p:txBody>
      </p:sp>
      <p:sp>
        <p:nvSpPr>
          <p:cNvPr id="23" name="22 Marcador de número de diapositiva"/>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05F0D7C4-5767-4871-972F-107B7D90A458}" type="slidenum">
              <a:rPr lang="es-ES" smtClean="0"/>
              <a:pPr/>
              <a:t>‹Nº›</a:t>
            </a:fld>
            <a:endParaRPr lang="es-E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gif"/><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2.gif"/><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Subtítulo"/>
          <p:cNvSpPr>
            <a:spLocks noGrp="1"/>
          </p:cNvSpPr>
          <p:nvPr>
            <p:ph type="subTitle" idx="1"/>
          </p:nvPr>
        </p:nvSpPr>
        <p:spPr/>
        <p:txBody>
          <a:bodyPr/>
          <a:lstStyle/>
          <a:p>
            <a:endParaRPr lang="es-ES" dirty="0" smtClean="0"/>
          </a:p>
          <a:p>
            <a:r>
              <a:rPr lang="es-ES" sz="3600" b="1" dirty="0" err="1" smtClean="0"/>
              <a:t>Transact</a:t>
            </a:r>
            <a:r>
              <a:rPr lang="es-ES" sz="3600" b="1" dirty="0" smtClean="0"/>
              <a:t> - Básico</a:t>
            </a:r>
            <a:endParaRPr lang="es-ES" sz="3600" b="1" dirty="0"/>
          </a:p>
        </p:txBody>
      </p:sp>
      <p:sp>
        <p:nvSpPr>
          <p:cNvPr id="2" name="1 Título"/>
          <p:cNvSpPr>
            <a:spLocks noGrp="1"/>
          </p:cNvSpPr>
          <p:nvPr>
            <p:ph type="ctrTitle"/>
          </p:nvPr>
        </p:nvSpPr>
        <p:spPr/>
        <p:txBody>
          <a:bodyPr/>
          <a:lstStyle/>
          <a:p>
            <a:r>
              <a:rPr lang="es-ES" dirty="0" smtClean="0"/>
              <a:t>T/SQL</a:t>
            </a:r>
            <a:endParaRPr lang="es-E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1772816"/>
            <a:ext cx="7772400" cy="1008112"/>
          </a:xfrm>
        </p:spPr>
        <p:txBody>
          <a:bodyPr>
            <a:normAutofit/>
          </a:bodyPr>
          <a:lstStyle/>
          <a:p>
            <a:pPr marL="0" indent="0">
              <a:lnSpc>
                <a:spcPct val="120000"/>
              </a:lnSpc>
              <a:buNone/>
            </a:pPr>
            <a:r>
              <a:rPr lang="es-ES" sz="2000" dirty="0" smtClean="0"/>
              <a:t>Concatenación en la lista SELECT. En este caso realizaremos la consulta sobre la vista del sistema con la condición 'base </a:t>
            </a:r>
            <a:r>
              <a:rPr lang="es-ES" sz="2000" dirty="0" err="1" smtClean="0"/>
              <a:t>table</a:t>
            </a:r>
            <a:r>
              <a:rPr lang="es-ES" sz="2000" dirty="0" smtClean="0"/>
              <a:t>‘ para no seleccionar las vistas. </a:t>
            </a:r>
          </a:p>
          <a:p>
            <a:endParaRPr lang="es-ES" dirty="0" smtClean="0"/>
          </a:p>
          <a:p>
            <a:endParaRPr lang="es-ES" dirty="0"/>
          </a:p>
        </p:txBody>
      </p:sp>
      <p:sp>
        <p:nvSpPr>
          <p:cNvPr id="4" name="1 Título"/>
          <p:cNvSpPr>
            <a:spLocks noGrp="1"/>
          </p:cNvSpPr>
          <p:nvPr>
            <p:ph type="title"/>
          </p:nvPr>
        </p:nvSpPr>
        <p:spPr>
          <a:xfrm>
            <a:off x="914400" y="274638"/>
            <a:ext cx="7772400" cy="1143000"/>
          </a:xfrm>
        </p:spPr>
        <p:txBody>
          <a:bodyPr/>
          <a:lstStyle/>
          <a:p>
            <a:r>
              <a:rPr lang="es-ES" dirty="0" smtClean="0"/>
              <a:t>Concatenación de cadenas</a:t>
            </a:r>
            <a:endParaRPr lang="es-ES" dirty="0"/>
          </a:p>
        </p:txBody>
      </p:sp>
      <p:pic>
        <p:nvPicPr>
          <p:cNvPr id="4098" name="Picture 2"/>
          <p:cNvPicPr>
            <a:picLocks noChangeAspect="1" noChangeArrowheads="1"/>
          </p:cNvPicPr>
          <p:nvPr/>
        </p:nvPicPr>
        <p:blipFill>
          <a:blip r:embed="rId2" cstate="print"/>
          <a:srcRect l="34383" t="44200" r="43042" b="12121"/>
          <a:stretch>
            <a:fillRect/>
          </a:stretch>
        </p:blipFill>
        <p:spPr bwMode="auto">
          <a:xfrm>
            <a:off x="5724128" y="2852936"/>
            <a:ext cx="2952328" cy="3672408"/>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
        <p:nvSpPr>
          <p:cNvPr id="5" name="4 CuadroTexto"/>
          <p:cNvSpPr txBox="1"/>
          <p:nvPr/>
        </p:nvSpPr>
        <p:spPr>
          <a:xfrm>
            <a:off x="899592" y="2821858"/>
            <a:ext cx="4201407" cy="2585323"/>
          </a:xfrm>
          <a:prstGeom prst="rect">
            <a:avLst/>
          </a:prstGeom>
          <a:noFill/>
        </p:spPr>
        <p:txBody>
          <a:bodyPr wrap="square" rtlCol="0">
            <a:spAutoFit/>
          </a:bodyPr>
          <a:lstStyle/>
          <a:p>
            <a:r>
              <a:rPr lang="es-ES" dirty="0" smtClean="0"/>
              <a:t>USE </a:t>
            </a:r>
            <a:r>
              <a:rPr lang="es-ES" dirty="0" err="1" smtClean="0"/>
              <a:t>Northwind</a:t>
            </a:r>
            <a:endParaRPr lang="es-ES" dirty="0" smtClean="0"/>
          </a:p>
          <a:p>
            <a:r>
              <a:rPr lang="es-ES" dirty="0" smtClean="0"/>
              <a:t>SELECT 'El nombre de la tabla es: ', </a:t>
            </a:r>
            <a:r>
              <a:rPr lang="es-ES" dirty="0" err="1" smtClean="0"/>
              <a:t>table_name</a:t>
            </a:r>
            <a:endParaRPr lang="es-ES" dirty="0" smtClean="0"/>
          </a:p>
          <a:p>
            <a:r>
              <a:rPr lang="es-ES" dirty="0" smtClean="0"/>
              <a:t>FROM INFORMATION_SCHEMA.TABLES</a:t>
            </a:r>
          </a:p>
          <a:p>
            <a:r>
              <a:rPr lang="es-ES" dirty="0" smtClean="0"/>
              <a:t>WHERE </a:t>
            </a:r>
            <a:r>
              <a:rPr lang="es-ES" dirty="0" err="1" smtClean="0"/>
              <a:t>table_type</a:t>
            </a:r>
            <a:r>
              <a:rPr lang="es-ES" dirty="0" smtClean="0"/>
              <a:t> = 'base </a:t>
            </a:r>
            <a:r>
              <a:rPr lang="es-ES" dirty="0" err="1" smtClean="0"/>
              <a:t>table</a:t>
            </a:r>
            <a:r>
              <a:rPr lang="es-ES" dirty="0" smtClean="0"/>
              <a:t>‘</a:t>
            </a:r>
          </a:p>
          <a:p>
            <a:endParaRPr lang="es-ES" dirty="0" smtClean="0"/>
          </a:p>
          <a:p>
            <a:endParaRPr lang="es-ES" dirty="0" smtClean="0"/>
          </a:p>
          <a:p>
            <a:pPr algn="r"/>
            <a:r>
              <a:rPr lang="es-ES" b="1" i="1" dirty="0" smtClean="0"/>
              <a:t>(SQLQuery4.sql)</a:t>
            </a:r>
          </a:p>
          <a:p>
            <a:pPr>
              <a:buNone/>
            </a:pPr>
            <a:endParaRPr lang="es-ES" dirty="0" smtClean="0"/>
          </a:p>
          <a:p>
            <a:endParaRPr lang="es-ES" dirty="0"/>
          </a:p>
        </p:txBody>
      </p:sp>
      <p:pic>
        <p:nvPicPr>
          <p:cNvPr id="6" name="6 Marcador de contenido" descr="Presentación1.gif"/>
          <p:cNvPicPr>
            <a:picLocks noChangeAspect="1"/>
          </p:cNvPicPr>
          <p:nvPr/>
        </p:nvPicPr>
        <p:blipFill>
          <a:blip r:embed="rId3"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914400" y="1772816"/>
            <a:ext cx="5745832" cy="4246984"/>
          </a:xfrm>
        </p:spPr>
        <p:txBody>
          <a:bodyPr>
            <a:normAutofit fontScale="77500" lnSpcReduction="20000"/>
          </a:bodyPr>
          <a:lstStyle/>
          <a:p>
            <a:pPr marL="0" indent="0">
              <a:buNone/>
            </a:pPr>
            <a:r>
              <a:rPr lang="es-ES" dirty="0" smtClean="0"/>
              <a:t>El operador </a:t>
            </a:r>
            <a:r>
              <a:rPr lang="es-ES" b="1" dirty="0" err="1" smtClean="0"/>
              <a:t>Distinct</a:t>
            </a:r>
            <a:r>
              <a:rPr lang="es-ES" dirty="0" smtClean="0"/>
              <a:t> quita los duplicados de un conjunto de filas o de una colección de valores. Es decir, elimina las filas duplicadas de los resultados de una instrucción SELECT. Si no se especifica DISTINCT, se devuelven todas las filas, incluidas las duplicadas. Por ejemplo, si selecciona todos los cargos de la tabla empleados aparecerán cargos duplicados. </a:t>
            </a:r>
          </a:p>
          <a:p>
            <a:pPr marL="0" indent="0">
              <a:buNone/>
            </a:pPr>
            <a:r>
              <a:rPr lang="es-ES" dirty="0" smtClean="0"/>
              <a:t>Con DISTINCT, se puede eliminar los duplicados y ver sólo los cargos de Empleados que sean únicos.</a:t>
            </a:r>
          </a:p>
          <a:p>
            <a:pPr>
              <a:buNone/>
            </a:pPr>
            <a:r>
              <a:rPr lang="es-ES" sz="2000" dirty="0" smtClean="0"/>
              <a:t>USE </a:t>
            </a:r>
            <a:r>
              <a:rPr lang="es-ES" sz="2000" dirty="0" err="1" smtClean="0"/>
              <a:t>Northwind</a:t>
            </a:r>
            <a:endParaRPr lang="es-ES" sz="2000" dirty="0" smtClean="0"/>
          </a:p>
          <a:p>
            <a:pPr>
              <a:buNone/>
            </a:pPr>
            <a:r>
              <a:rPr lang="es-ES" sz="2000" dirty="0" smtClean="0"/>
              <a:t>SELECT </a:t>
            </a:r>
            <a:r>
              <a:rPr lang="es-ES" sz="2000" dirty="0" err="1" smtClean="0"/>
              <a:t>title</a:t>
            </a:r>
            <a:endParaRPr lang="es-ES" sz="2000" dirty="0" smtClean="0"/>
          </a:p>
          <a:p>
            <a:pPr>
              <a:buNone/>
            </a:pPr>
            <a:r>
              <a:rPr lang="es-ES" sz="2000" dirty="0" smtClean="0"/>
              <a:t>FROM </a:t>
            </a:r>
            <a:r>
              <a:rPr lang="es-ES" sz="2000" dirty="0" err="1" smtClean="0"/>
              <a:t>Employees</a:t>
            </a:r>
            <a:endParaRPr lang="es-ES" sz="2000" dirty="0" smtClean="0"/>
          </a:p>
          <a:p>
            <a:pPr>
              <a:buNone/>
            </a:pPr>
            <a:r>
              <a:rPr lang="es-ES" sz="2000" dirty="0" smtClean="0"/>
              <a:t>SELECT DISTINCT </a:t>
            </a:r>
            <a:r>
              <a:rPr lang="es-ES" sz="2000" dirty="0" err="1" smtClean="0"/>
              <a:t>title</a:t>
            </a:r>
            <a:endParaRPr lang="es-ES" sz="2000" dirty="0" smtClean="0"/>
          </a:p>
          <a:p>
            <a:pPr>
              <a:buNone/>
            </a:pPr>
            <a:r>
              <a:rPr lang="es-ES" sz="2000" dirty="0" smtClean="0"/>
              <a:t>FROM </a:t>
            </a:r>
            <a:r>
              <a:rPr lang="es-ES" sz="2000" dirty="0" err="1" smtClean="0"/>
              <a:t>Employees</a:t>
            </a:r>
            <a:endParaRPr lang="es-ES" sz="2000" dirty="0" smtClean="0"/>
          </a:p>
          <a:p>
            <a:pPr>
              <a:buNone/>
            </a:pPr>
            <a:r>
              <a:rPr lang="es-ES" sz="2000" dirty="0" smtClean="0"/>
              <a:t>GO</a:t>
            </a:r>
          </a:p>
          <a:p>
            <a:endParaRPr lang="es-ES" dirty="0"/>
          </a:p>
        </p:txBody>
      </p:sp>
      <p:sp>
        <p:nvSpPr>
          <p:cNvPr id="4" name="1 Título"/>
          <p:cNvSpPr>
            <a:spLocks noGrp="1"/>
          </p:cNvSpPr>
          <p:nvPr>
            <p:ph type="title"/>
          </p:nvPr>
        </p:nvSpPr>
        <p:spPr>
          <a:xfrm>
            <a:off x="914400" y="274638"/>
            <a:ext cx="7772400" cy="1143000"/>
          </a:xfrm>
        </p:spPr>
        <p:txBody>
          <a:bodyPr/>
          <a:lstStyle/>
          <a:p>
            <a:r>
              <a:rPr lang="es-ES" dirty="0" smtClean="0"/>
              <a:t>DISTINCT</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5122" name="Picture 2"/>
          <p:cNvPicPr>
            <a:picLocks noChangeAspect="1" noChangeArrowheads="1"/>
          </p:cNvPicPr>
          <p:nvPr/>
        </p:nvPicPr>
        <p:blipFill>
          <a:blip r:embed="rId3" cstate="print"/>
          <a:srcRect l="46458" t="28240" r="37267" b="20000"/>
          <a:stretch>
            <a:fillRect/>
          </a:stretch>
        </p:blipFill>
        <p:spPr bwMode="auto">
          <a:xfrm>
            <a:off x="6588224" y="1916832"/>
            <a:ext cx="2232248" cy="4437112"/>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pic>
        <p:nvPicPr>
          <p:cNvPr id="5123" name="Picture 3"/>
          <p:cNvPicPr>
            <a:picLocks noChangeAspect="1" noChangeArrowheads="1"/>
          </p:cNvPicPr>
          <p:nvPr/>
        </p:nvPicPr>
        <p:blipFill>
          <a:blip r:embed="rId4" cstate="print"/>
          <a:srcRect l="33725" t="50840" r="53150" b="24801"/>
          <a:stretch>
            <a:fillRect/>
          </a:stretch>
        </p:blipFill>
        <p:spPr bwMode="auto">
          <a:xfrm>
            <a:off x="2987824" y="4581128"/>
            <a:ext cx="1800200" cy="2088232"/>
          </a:xfrm>
          <a:prstGeom prst="rect">
            <a:avLst/>
          </a:prstGeom>
          <a:noFill/>
          <a:ln w="9525">
            <a:noFill/>
            <a:miter lim="800000"/>
            <a:headEnd/>
            <a:tailEnd/>
          </a:ln>
        </p:spPr>
      </p:pic>
      <p:pic>
        <p:nvPicPr>
          <p:cNvPr id="7" name="Picture 3"/>
          <p:cNvPicPr>
            <a:picLocks noChangeAspect="1" noChangeArrowheads="1"/>
          </p:cNvPicPr>
          <p:nvPr/>
        </p:nvPicPr>
        <p:blipFill>
          <a:blip r:embed="rId4" cstate="print"/>
          <a:srcRect l="33725" t="74679" r="53150" b="12201"/>
          <a:stretch>
            <a:fillRect/>
          </a:stretch>
        </p:blipFill>
        <p:spPr bwMode="auto">
          <a:xfrm>
            <a:off x="4716016" y="5445224"/>
            <a:ext cx="1800200" cy="112474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1772816"/>
            <a:ext cx="7772400" cy="4572000"/>
          </a:xfrm>
        </p:spPr>
        <p:txBody>
          <a:bodyPr>
            <a:normAutofit fontScale="92500" lnSpcReduction="10000"/>
          </a:bodyPr>
          <a:lstStyle/>
          <a:p>
            <a:pPr marL="0" indent="0">
              <a:buNone/>
            </a:pPr>
            <a:r>
              <a:rPr lang="es-ES" sz="2200" dirty="0" smtClean="0"/>
              <a:t>La palabra clave DISTINCT elimina las filas duplicadas de los resultados de una instrucción SELECT. Si no se especifica DISTINCT, se devuelven todas las filas, incluidas las duplicadas. Por ejemplo, si selecciona todos los Id. de producto de </a:t>
            </a:r>
            <a:r>
              <a:rPr lang="es-ES" sz="2200" dirty="0" err="1" smtClean="0"/>
              <a:t>ProductInventory</a:t>
            </a:r>
            <a:r>
              <a:rPr lang="es-ES" sz="2200" dirty="0" smtClean="0"/>
              <a:t> sin DISTINCT, se devolverán 1069 filas. </a:t>
            </a:r>
          </a:p>
          <a:p>
            <a:pPr marL="0" indent="0">
              <a:buNone/>
            </a:pPr>
            <a:r>
              <a:rPr lang="es-ES" sz="2200" dirty="0" smtClean="0"/>
              <a:t>Con DISTINCT, puede eliminar los duplicados y ver sólo los Id. de producto que sean únicos.</a:t>
            </a:r>
          </a:p>
          <a:p>
            <a:pPr marL="633413" indent="-273050">
              <a:buNone/>
            </a:pPr>
            <a:r>
              <a:rPr lang="es-ES" sz="1800" dirty="0" smtClean="0"/>
              <a:t>USE </a:t>
            </a:r>
            <a:r>
              <a:rPr lang="es-ES" sz="1800" dirty="0" err="1" smtClean="0"/>
              <a:t>AdventureWorks</a:t>
            </a:r>
            <a:r>
              <a:rPr lang="es-ES" sz="1800" dirty="0" smtClean="0"/>
              <a:t>; </a:t>
            </a:r>
          </a:p>
          <a:p>
            <a:pPr marL="633413" indent="-273050">
              <a:buNone/>
            </a:pPr>
            <a:r>
              <a:rPr lang="es-ES" sz="1800" dirty="0" smtClean="0"/>
              <a:t>GO </a:t>
            </a:r>
          </a:p>
          <a:p>
            <a:pPr marL="633413" indent="-273050">
              <a:buNone/>
            </a:pPr>
            <a:r>
              <a:rPr lang="es-ES" sz="1800" dirty="0" smtClean="0"/>
              <a:t>SELECT DISTINCT </a:t>
            </a:r>
            <a:r>
              <a:rPr lang="es-ES" sz="1800" dirty="0" err="1" smtClean="0"/>
              <a:t>ProductID</a:t>
            </a:r>
            <a:r>
              <a:rPr lang="es-ES" sz="1800" dirty="0" smtClean="0"/>
              <a:t> </a:t>
            </a:r>
          </a:p>
          <a:p>
            <a:pPr marL="633413" indent="-273050">
              <a:buNone/>
            </a:pPr>
            <a:r>
              <a:rPr lang="es-ES" sz="1800" dirty="0" smtClean="0"/>
              <a:t>FROM </a:t>
            </a:r>
            <a:r>
              <a:rPr lang="es-ES" sz="1800" dirty="0" err="1" smtClean="0"/>
              <a:t>Production.ProductInventory</a:t>
            </a:r>
            <a:endParaRPr lang="es-ES" sz="1800" dirty="0" smtClean="0"/>
          </a:p>
          <a:p>
            <a:pPr marL="0" indent="0">
              <a:buNone/>
            </a:pPr>
            <a:r>
              <a:rPr lang="es-ES" sz="2200" dirty="0" smtClean="0"/>
              <a:t>Con la palabra clave DISTINCT, se considera que los valores NULL son duplicados unos de otros. Cuando se incluye DISTINCT en una instrucción SELECT, sólo se devuelve un valor NULL en los resultados, con independencia del número de valores NULL que se encuentre.</a:t>
            </a:r>
          </a:p>
          <a:p>
            <a:endParaRPr lang="es-ES" dirty="0"/>
          </a:p>
        </p:txBody>
      </p:sp>
      <p:sp>
        <p:nvSpPr>
          <p:cNvPr id="4" name="1 Título"/>
          <p:cNvSpPr>
            <a:spLocks noGrp="1"/>
          </p:cNvSpPr>
          <p:nvPr>
            <p:ph type="title"/>
          </p:nvPr>
        </p:nvSpPr>
        <p:spPr>
          <a:xfrm>
            <a:off x="914400" y="274638"/>
            <a:ext cx="7772400" cy="1143000"/>
          </a:xfrm>
        </p:spPr>
        <p:txBody>
          <a:bodyPr/>
          <a:lstStyle/>
          <a:p>
            <a:r>
              <a:rPr lang="es-ES" dirty="0" smtClean="0"/>
              <a:t>DISTINCT</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1772816"/>
            <a:ext cx="7772400" cy="3816424"/>
          </a:xfrm>
        </p:spPr>
        <p:txBody>
          <a:bodyPr>
            <a:normAutofit/>
          </a:bodyPr>
          <a:lstStyle/>
          <a:p>
            <a:pPr marL="0" indent="0">
              <a:spcBef>
                <a:spcPts val="0"/>
              </a:spcBef>
              <a:buNone/>
            </a:pPr>
            <a:r>
              <a:rPr lang="es-ES" sz="2000" dirty="0" smtClean="0"/>
              <a:t>Se puede usar IDENTITYCOL para referenciar a una columna IDENTITY (no se admitirá en una versión futura).</a:t>
            </a:r>
          </a:p>
          <a:p>
            <a:pPr marL="633413" indent="-273050">
              <a:buNone/>
            </a:pPr>
            <a:r>
              <a:rPr lang="es-ES" sz="1800" dirty="0" smtClean="0"/>
              <a:t>USE </a:t>
            </a:r>
            <a:r>
              <a:rPr lang="es-ES" sz="1800" dirty="0" err="1" smtClean="0"/>
              <a:t>Northwind</a:t>
            </a:r>
            <a:endParaRPr lang="es-ES" sz="1800" dirty="0" smtClean="0"/>
          </a:p>
          <a:p>
            <a:pPr marL="633413" indent="-273050">
              <a:buNone/>
            </a:pPr>
            <a:r>
              <a:rPr lang="es-ES" sz="1800" dirty="0" smtClean="0"/>
              <a:t>GO</a:t>
            </a:r>
          </a:p>
          <a:p>
            <a:pPr marL="633413" indent="-273050">
              <a:buNone/>
            </a:pPr>
            <a:r>
              <a:rPr lang="es-ES" sz="1800" dirty="0" smtClean="0"/>
              <a:t>SELECT </a:t>
            </a:r>
            <a:r>
              <a:rPr lang="es-ES" sz="1800" dirty="0" err="1" smtClean="0"/>
              <a:t>shipperid</a:t>
            </a:r>
            <a:endParaRPr lang="es-ES" sz="1800" dirty="0" smtClean="0"/>
          </a:p>
          <a:p>
            <a:pPr marL="633413" indent="-273050">
              <a:buNone/>
            </a:pPr>
            <a:r>
              <a:rPr lang="es-ES" sz="1800" dirty="0" smtClean="0"/>
              <a:t>FROM </a:t>
            </a:r>
            <a:r>
              <a:rPr lang="es-ES" sz="1800" dirty="0" err="1" smtClean="0"/>
              <a:t>Shippers</a:t>
            </a:r>
            <a:r>
              <a:rPr lang="es-ES" sz="1800" dirty="0" smtClean="0"/>
              <a:t>;</a:t>
            </a:r>
          </a:p>
          <a:p>
            <a:pPr>
              <a:buNone/>
            </a:pPr>
            <a:endParaRPr lang="es-ES" sz="1800" dirty="0" smtClean="0"/>
          </a:p>
          <a:p>
            <a:pPr marL="633413" indent="-273050">
              <a:buNone/>
            </a:pPr>
            <a:r>
              <a:rPr lang="es-ES" sz="1800" dirty="0" smtClean="0"/>
              <a:t>SELECT IDENTITYCOL</a:t>
            </a:r>
          </a:p>
          <a:p>
            <a:pPr marL="633413" indent="-273050">
              <a:buNone/>
            </a:pPr>
            <a:r>
              <a:rPr lang="es-ES" sz="1800" dirty="0" smtClean="0"/>
              <a:t>FROM </a:t>
            </a:r>
            <a:r>
              <a:rPr lang="es-ES" sz="1800" dirty="0" err="1" smtClean="0"/>
              <a:t>Shippers</a:t>
            </a:r>
            <a:endParaRPr lang="es-ES" sz="1800" dirty="0" smtClean="0"/>
          </a:p>
          <a:p>
            <a:pPr marL="633413" indent="-273050">
              <a:buNone/>
            </a:pPr>
            <a:r>
              <a:rPr lang="es-ES" sz="1800" dirty="0" smtClean="0"/>
              <a:t>GO</a:t>
            </a:r>
          </a:p>
          <a:p>
            <a:pPr marL="0" indent="0">
              <a:spcBef>
                <a:spcPts val="0"/>
              </a:spcBef>
              <a:buNone/>
            </a:pPr>
            <a:endParaRPr lang="es-ES" sz="2000" dirty="0" smtClean="0"/>
          </a:p>
          <a:p>
            <a:endParaRPr lang="es-ES" dirty="0"/>
          </a:p>
        </p:txBody>
      </p:sp>
      <p:sp>
        <p:nvSpPr>
          <p:cNvPr id="4" name="1 Título"/>
          <p:cNvSpPr>
            <a:spLocks noGrp="1"/>
          </p:cNvSpPr>
          <p:nvPr>
            <p:ph type="title"/>
          </p:nvPr>
        </p:nvSpPr>
        <p:spPr>
          <a:xfrm>
            <a:off x="914400" y="274638"/>
            <a:ext cx="7772400" cy="1143000"/>
          </a:xfrm>
        </p:spPr>
        <p:txBody>
          <a:bodyPr/>
          <a:lstStyle/>
          <a:p>
            <a:r>
              <a:rPr lang="es-ES" dirty="0" smtClean="0"/>
              <a:t>IDENTITYCOL</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2147566"/>
            <a:ext cx="7772400" cy="2160240"/>
          </a:xfrm>
        </p:spPr>
        <p:txBody>
          <a:bodyPr>
            <a:normAutofit/>
          </a:bodyPr>
          <a:lstStyle/>
          <a:p>
            <a:pPr>
              <a:buNone/>
            </a:pPr>
            <a:r>
              <a:rPr lang="es-ES" sz="2000" dirty="0" smtClean="0"/>
              <a:t>En ocasiones es obligatorio emplear </a:t>
            </a:r>
            <a:r>
              <a:rPr lang="es-ES" sz="2000" dirty="0" err="1" smtClean="0"/>
              <a:t>álias</a:t>
            </a:r>
            <a:r>
              <a:rPr lang="es-ES" sz="2000" dirty="0" smtClean="0"/>
              <a:t> de columnas</a:t>
            </a:r>
          </a:p>
          <a:p>
            <a:pPr marL="633413" indent="-273050">
              <a:buNone/>
            </a:pPr>
            <a:r>
              <a:rPr lang="es-ES" sz="1800" dirty="0" smtClean="0"/>
              <a:t>USE </a:t>
            </a:r>
            <a:r>
              <a:rPr lang="es-ES" sz="1800" dirty="0" err="1" smtClean="0"/>
              <a:t>Northwind</a:t>
            </a:r>
            <a:endParaRPr lang="es-ES" sz="1800" dirty="0" smtClean="0"/>
          </a:p>
          <a:p>
            <a:pPr marL="633413" indent="-273050">
              <a:buNone/>
            </a:pPr>
            <a:r>
              <a:rPr lang="es-ES" sz="1800" dirty="0" smtClean="0"/>
              <a:t>SELECT </a:t>
            </a:r>
            <a:r>
              <a:rPr lang="es-ES" sz="1800" dirty="0" err="1" smtClean="0"/>
              <a:t>productname</a:t>
            </a:r>
            <a:r>
              <a:rPr lang="es-ES" sz="1800" dirty="0" smtClean="0"/>
              <a:t> + ' (' + </a:t>
            </a:r>
            <a:r>
              <a:rPr lang="es-ES" sz="1800" dirty="0" err="1" smtClean="0"/>
              <a:t>quantityperunit</a:t>
            </a:r>
            <a:r>
              <a:rPr lang="es-ES" sz="1800" dirty="0" smtClean="0"/>
              <a:t> + ')' as </a:t>
            </a:r>
            <a:r>
              <a:rPr lang="es-ES" sz="1800" b="1" dirty="0" err="1" smtClean="0"/>
              <a:t>cantidades_de_producto</a:t>
            </a:r>
            <a:r>
              <a:rPr lang="es-ES" sz="1800" dirty="0" smtClean="0"/>
              <a:t>, </a:t>
            </a:r>
          </a:p>
          <a:p>
            <a:pPr marL="633413" indent="-273050">
              <a:buNone/>
            </a:pPr>
            <a:r>
              <a:rPr lang="es-ES" sz="1800" dirty="0" smtClean="0"/>
              <a:t>       </a:t>
            </a:r>
            <a:r>
              <a:rPr lang="es-ES" sz="1800" dirty="0" err="1" smtClean="0"/>
              <a:t>unitsinstock</a:t>
            </a:r>
            <a:r>
              <a:rPr lang="es-ES" sz="1800" dirty="0" smtClean="0"/>
              <a:t> + </a:t>
            </a:r>
            <a:r>
              <a:rPr lang="es-ES" sz="1800" dirty="0" err="1" smtClean="0"/>
              <a:t>unitsonorder</a:t>
            </a:r>
            <a:r>
              <a:rPr lang="es-ES" sz="1800" dirty="0" smtClean="0"/>
              <a:t> </a:t>
            </a:r>
            <a:r>
              <a:rPr lang="es-ES" sz="1800" dirty="0" err="1" smtClean="0"/>
              <a:t>units</a:t>
            </a:r>
            <a:endParaRPr lang="es-ES" sz="1800" dirty="0" smtClean="0"/>
          </a:p>
          <a:p>
            <a:pPr marL="633413" indent="-273050">
              <a:buNone/>
            </a:pPr>
            <a:r>
              <a:rPr lang="es-ES" sz="1800" dirty="0" smtClean="0"/>
              <a:t>FROM </a:t>
            </a:r>
            <a:r>
              <a:rPr lang="es-ES" sz="1800" dirty="0" err="1" smtClean="0"/>
              <a:t>Products</a:t>
            </a:r>
            <a:endParaRPr lang="es-ES" sz="1800" dirty="0" smtClean="0"/>
          </a:p>
          <a:p>
            <a:pPr marL="633413" indent="-273050">
              <a:buNone/>
            </a:pPr>
            <a:r>
              <a:rPr lang="es-ES" sz="1800" dirty="0" smtClean="0"/>
              <a:t>GO</a:t>
            </a:r>
          </a:p>
          <a:p>
            <a:pPr marL="0" indent="0">
              <a:spcBef>
                <a:spcPts val="0"/>
              </a:spcBef>
              <a:buNone/>
            </a:pPr>
            <a:endParaRPr lang="es-ES" sz="2000" dirty="0" smtClean="0"/>
          </a:p>
          <a:p>
            <a:endParaRPr lang="es-ES" dirty="0"/>
          </a:p>
        </p:txBody>
      </p:sp>
      <p:sp>
        <p:nvSpPr>
          <p:cNvPr id="4" name="1 Título"/>
          <p:cNvSpPr>
            <a:spLocks noGrp="1"/>
          </p:cNvSpPr>
          <p:nvPr>
            <p:ph type="title"/>
          </p:nvPr>
        </p:nvSpPr>
        <p:spPr>
          <a:xfrm>
            <a:off x="914400" y="274638"/>
            <a:ext cx="7772400" cy="1143000"/>
          </a:xfrm>
        </p:spPr>
        <p:txBody>
          <a:bodyPr/>
          <a:lstStyle/>
          <a:p>
            <a:r>
              <a:rPr lang="es-ES" dirty="0" smtClean="0"/>
              <a:t>ÁLIAS DE COLUMNAS</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JOIN Básico</a:t>
            </a:r>
            <a:endParaRPr lang="es-ES" dirty="0"/>
          </a:p>
        </p:txBody>
      </p:sp>
      <p:sp>
        <p:nvSpPr>
          <p:cNvPr id="3" name="2 Marcador de contenido"/>
          <p:cNvSpPr>
            <a:spLocks noGrp="1"/>
          </p:cNvSpPr>
          <p:nvPr>
            <p:ph sz="quarter" idx="1"/>
          </p:nvPr>
        </p:nvSpPr>
        <p:spPr>
          <a:xfrm>
            <a:off x="914400" y="1892736"/>
            <a:ext cx="6105872" cy="4246984"/>
          </a:xfrm>
        </p:spPr>
        <p:txBody>
          <a:bodyPr>
            <a:normAutofit/>
          </a:bodyPr>
          <a:lstStyle/>
          <a:p>
            <a:pPr marL="0" indent="0">
              <a:spcBef>
                <a:spcPts val="0"/>
              </a:spcBef>
              <a:buNone/>
            </a:pPr>
            <a:r>
              <a:rPr lang="es-ES" sz="2000" dirty="0" smtClean="0"/>
              <a:t>El operador lógico </a:t>
            </a:r>
            <a:r>
              <a:rPr lang="es-ES" sz="2000" b="1" dirty="0" err="1" smtClean="0"/>
              <a:t>Inner</a:t>
            </a:r>
            <a:r>
              <a:rPr lang="es-ES" sz="2000" b="1" dirty="0" smtClean="0"/>
              <a:t> </a:t>
            </a:r>
            <a:r>
              <a:rPr lang="es-ES" sz="2000" b="1" dirty="0" err="1" smtClean="0"/>
              <a:t>Join</a:t>
            </a:r>
            <a:r>
              <a:rPr lang="es-ES" sz="2000" dirty="0" smtClean="0"/>
              <a:t> devuelve todas las filas que cumplen la combinación de la primera entrada (superior) con la segunda entrada (inferior).</a:t>
            </a:r>
          </a:p>
          <a:p>
            <a:pPr marL="633413" indent="-273050">
              <a:buNone/>
            </a:pPr>
            <a:r>
              <a:rPr lang="es-ES" sz="1800" dirty="0" smtClean="0"/>
              <a:t>USE </a:t>
            </a:r>
            <a:r>
              <a:rPr lang="es-ES" sz="1800" dirty="0" err="1" smtClean="0"/>
              <a:t>Northwind</a:t>
            </a:r>
            <a:endParaRPr lang="es-ES" sz="1800" dirty="0" smtClean="0"/>
          </a:p>
          <a:p>
            <a:pPr marL="633413" indent="-273050">
              <a:buNone/>
            </a:pPr>
            <a:r>
              <a:rPr lang="es-ES" sz="1800" dirty="0" smtClean="0"/>
              <a:t>SELECT </a:t>
            </a:r>
            <a:r>
              <a:rPr lang="es-ES" sz="1800" dirty="0" err="1" smtClean="0"/>
              <a:t>Territories.territorydescription</a:t>
            </a:r>
            <a:r>
              <a:rPr lang="es-ES" sz="1800" dirty="0" smtClean="0"/>
              <a:t>, </a:t>
            </a:r>
            <a:r>
              <a:rPr lang="es-ES" sz="1800" dirty="0" err="1" smtClean="0"/>
              <a:t>Region.regiondescription</a:t>
            </a:r>
            <a:endParaRPr lang="es-ES" sz="1800" dirty="0" smtClean="0"/>
          </a:p>
          <a:p>
            <a:pPr marL="633413" indent="-273050">
              <a:buNone/>
            </a:pPr>
            <a:r>
              <a:rPr lang="es-ES" sz="1800" dirty="0" smtClean="0"/>
              <a:t>FROM </a:t>
            </a:r>
            <a:r>
              <a:rPr lang="es-ES" sz="1800" dirty="0" err="1" smtClean="0"/>
              <a:t>Territories</a:t>
            </a:r>
            <a:r>
              <a:rPr lang="es-ES" sz="1800" dirty="0" smtClean="0"/>
              <a:t> JOIN </a:t>
            </a:r>
            <a:r>
              <a:rPr lang="es-ES" sz="1800" dirty="0" err="1" smtClean="0"/>
              <a:t>Region</a:t>
            </a:r>
            <a:endParaRPr lang="es-ES" sz="1800" dirty="0" smtClean="0"/>
          </a:p>
          <a:p>
            <a:pPr marL="633413" indent="-273050">
              <a:buNone/>
            </a:pPr>
            <a:r>
              <a:rPr lang="es-ES" sz="1800" dirty="0" smtClean="0"/>
              <a:t>ON </a:t>
            </a:r>
            <a:r>
              <a:rPr lang="es-ES" sz="1800" dirty="0" err="1" smtClean="0"/>
              <a:t>Territories.regionid</a:t>
            </a:r>
            <a:r>
              <a:rPr lang="es-ES" sz="1800" dirty="0" smtClean="0"/>
              <a:t> = </a:t>
            </a:r>
            <a:r>
              <a:rPr lang="es-ES" sz="1800" dirty="0" err="1" smtClean="0"/>
              <a:t>Region.regionid</a:t>
            </a:r>
            <a:endParaRPr lang="es-ES" sz="1800" dirty="0" smtClean="0"/>
          </a:p>
          <a:p>
            <a:pPr marL="633413" indent="-273050">
              <a:buNone/>
            </a:pPr>
            <a:r>
              <a:rPr lang="es-ES" sz="1800" dirty="0" smtClean="0"/>
              <a:t>GO</a:t>
            </a:r>
          </a:p>
          <a:p>
            <a:pPr>
              <a:buNone/>
            </a:pPr>
            <a:endParaRPr lang="es-ES"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6146" name="Picture 2"/>
          <p:cNvPicPr>
            <a:picLocks noChangeAspect="1" noChangeArrowheads="1"/>
          </p:cNvPicPr>
          <p:nvPr/>
        </p:nvPicPr>
        <p:blipFill>
          <a:blip r:embed="rId3" cstate="print"/>
          <a:srcRect l="35433" t="22360" r="49076" b="39000"/>
          <a:stretch>
            <a:fillRect/>
          </a:stretch>
        </p:blipFill>
        <p:spPr bwMode="auto">
          <a:xfrm>
            <a:off x="6876256" y="1916832"/>
            <a:ext cx="2124744" cy="3312368"/>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1844824"/>
            <a:ext cx="7772400" cy="4572000"/>
          </a:xfrm>
        </p:spPr>
        <p:txBody>
          <a:bodyPr>
            <a:normAutofit/>
          </a:bodyPr>
          <a:lstStyle/>
          <a:p>
            <a:pPr marL="0" indent="0">
              <a:lnSpc>
                <a:spcPct val="120000"/>
              </a:lnSpc>
              <a:buNone/>
            </a:pPr>
            <a:r>
              <a:rPr lang="es-ES" sz="2000" dirty="0" smtClean="0"/>
              <a:t>La cláusula FROM es obligatoria en todas las instrucciones SELECT en las que se estén recuperando datos de tablas o vistas. </a:t>
            </a:r>
          </a:p>
          <a:p>
            <a:pPr marL="0" indent="0">
              <a:lnSpc>
                <a:spcPct val="120000"/>
              </a:lnSpc>
              <a:buNone/>
            </a:pPr>
            <a:r>
              <a:rPr lang="es-ES" sz="2000" dirty="0" smtClean="0"/>
              <a:t>Los nombres de las tablas y vistas se pueden sustituir por alias mediante la cláusula AS.</a:t>
            </a:r>
          </a:p>
          <a:p>
            <a:pPr marL="542925" indent="-273050">
              <a:buNone/>
            </a:pPr>
            <a:r>
              <a:rPr lang="es-ES" sz="1800" dirty="0" smtClean="0"/>
              <a:t>USE </a:t>
            </a:r>
            <a:r>
              <a:rPr lang="es-ES" sz="1800" dirty="0" err="1" smtClean="0"/>
              <a:t>Northwind</a:t>
            </a:r>
            <a:endParaRPr lang="es-ES" sz="1800" dirty="0" smtClean="0"/>
          </a:p>
          <a:p>
            <a:pPr marL="542925" indent="-273050">
              <a:buNone/>
            </a:pPr>
            <a:r>
              <a:rPr lang="es-ES" sz="1800" dirty="0" smtClean="0"/>
              <a:t>SELECT </a:t>
            </a:r>
            <a:r>
              <a:rPr lang="es-ES" sz="1800" dirty="0" err="1" smtClean="0"/>
              <a:t>T.territorydescription</a:t>
            </a:r>
            <a:r>
              <a:rPr lang="es-ES" sz="1800" dirty="0" smtClean="0"/>
              <a:t>, </a:t>
            </a:r>
            <a:r>
              <a:rPr lang="es-ES" sz="1800" dirty="0" err="1" smtClean="0"/>
              <a:t>R.regiondescription</a:t>
            </a:r>
            <a:endParaRPr lang="es-ES" sz="1800" dirty="0" smtClean="0"/>
          </a:p>
          <a:p>
            <a:pPr marL="542925" indent="-273050">
              <a:buNone/>
            </a:pPr>
            <a:r>
              <a:rPr lang="es-ES" sz="1800" dirty="0" smtClean="0"/>
              <a:t>FROM </a:t>
            </a:r>
            <a:r>
              <a:rPr lang="es-ES" sz="1800" dirty="0" err="1" smtClean="0"/>
              <a:t>Territories</a:t>
            </a:r>
            <a:r>
              <a:rPr lang="es-ES" sz="1800" dirty="0" smtClean="0"/>
              <a:t> T JOIN </a:t>
            </a:r>
            <a:r>
              <a:rPr lang="es-ES" sz="1800" dirty="0" err="1" smtClean="0"/>
              <a:t>Region</a:t>
            </a:r>
            <a:r>
              <a:rPr lang="es-ES" sz="1800" dirty="0" smtClean="0"/>
              <a:t> R</a:t>
            </a:r>
          </a:p>
          <a:p>
            <a:pPr marL="542925" indent="-273050">
              <a:buNone/>
            </a:pPr>
            <a:r>
              <a:rPr lang="es-ES" sz="1800" dirty="0" smtClean="0"/>
              <a:t>ON </a:t>
            </a:r>
            <a:r>
              <a:rPr lang="es-ES" sz="1800" dirty="0" err="1" smtClean="0"/>
              <a:t>T.regionid</a:t>
            </a:r>
            <a:r>
              <a:rPr lang="es-ES" sz="1800" dirty="0" smtClean="0"/>
              <a:t> = </a:t>
            </a:r>
            <a:r>
              <a:rPr lang="es-ES" sz="1800" dirty="0" err="1" smtClean="0"/>
              <a:t>R.regionid</a:t>
            </a:r>
            <a:endParaRPr lang="es-ES" sz="1800" dirty="0" smtClean="0"/>
          </a:p>
          <a:p>
            <a:pPr marL="542925" indent="-273050">
              <a:buNone/>
            </a:pPr>
            <a:r>
              <a:rPr lang="es-ES" sz="1800" dirty="0" smtClean="0"/>
              <a:t>GO</a:t>
            </a:r>
          </a:p>
          <a:p>
            <a:pPr>
              <a:buNone/>
            </a:pPr>
            <a:endParaRPr lang="es-ES" dirty="0"/>
          </a:p>
        </p:txBody>
      </p:sp>
      <p:sp>
        <p:nvSpPr>
          <p:cNvPr id="4" name="1 Título"/>
          <p:cNvSpPr>
            <a:spLocks noGrp="1"/>
          </p:cNvSpPr>
          <p:nvPr>
            <p:ph type="title"/>
          </p:nvPr>
        </p:nvSpPr>
        <p:spPr>
          <a:xfrm>
            <a:off x="914400" y="274638"/>
            <a:ext cx="7772400" cy="1143000"/>
          </a:xfrm>
        </p:spPr>
        <p:txBody>
          <a:bodyPr/>
          <a:lstStyle/>
          <a:p>
            <a:r>
              <a:rPr lang="es-ES" dirty="0" smtClean="0"/>
              <a:t>FROM</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1916832"/>
            <a:ext cx="7772400" cy="4257578"/>
          </a:xfrm>
        </p:spPr>
        <p:txBody>
          <a:bodyPr>
            <a:normAutofit/>
          </a:bodyPr>
          <a:lstStyle/>
          <a:p>
            <a:pPr>
              <a:lnSpc>
                <a:spcPct val="80000"/>
              </a:lnSpc>
              <a:buNone/>
            </a:pPr>
            <a:r>
              <a:rPr lang="es-ES" sz="2200" b="1" dirty="0" smtClean="0"/>
              <a:t>Tipos de combinación.</a:t>
            </a:r>
          </a:p>
          <a:p>
            <a:r>
              <a:rPr lang="es-ES" sz="2000" dirty="0" smtClean="0"/>
              <a:t>INNER JOIN</a:t>
            </a:r>
          </a:p>
          <a:p>
            <a:pPr>
              <a:buNone/>
            </a:pPr>
            <a:r>
              <a:rPr lang="es-ES" sz="2000" dirty="0" smtClean="0"/>
              <a:t>Combinación interna. Es la habitual</a:t>
            </a:r>
          </a:p>
          <a:p>
            <a:r>
              <a:rPr lang="es-ES" sz="2000" dirty="0" smtClean="0"/>
              <a:t>LEFT OUTER JOIN</a:t>
            </a:r>
          </a:p>
          <a:p>
            <a:pPr>
              <a:buNone/>
            </a:pPr>
            <a:r>
              <a:rPr lang="es-ES" sz="2000" dirty="0" smtClean="0"/>
              <a:t>Combinación padres con hijos y padres sin hijos</a:t>
            </a:r>
          </a:p>
          <a:p>
            <a:r>
              <a:rPr lang="es-ES" sz="2000" dirty="0" smtClean="0"/>
              <a:t>RIGHT OUTER JOIN</a:t>
            </a:r>
          </a:p>
          <a:p>
            <a:pPr>
              <a:buNone/>
            </a:pPr>
            <a:r>
              <a:rPr lang="es-ES" sz="2000" dirty="0" smtClean="0"/>
              <a:t>Combinación hijos con padre e hijos sin padre</a:t>
            </a:r>
          </a:p>
          <a:p>
            <a:r>
              <a:rPr lang="es-ES" sz="2000" dirty="0" smtClean="0"/>
              <a:t>CROSS JOIN</a:t>
            </a:r>
          </a:p>
          <a:p>
            <a:pPr>
              <a:buNone/>
            </a:pPr>
            <a:r>
              <a:rPr lang="es-ES" sz="2000" dirty="0" smtClean="0"/>
              <a:t>Combinación cartesiana</a:t>
            </a:r>
            <a:endParaRPr lang="es-ES" sz="2000" dirty="0"/>
          </a:p>
        </p:txBody>
      </p:sp>
      <p:sp>
        <p:nvSpPr>
          <p:cNvPr id="4" name="1 Título"/>
          <p:cNvSpPr>
            <a:spLocks noGrp="1"/>
          </p:cNvSpPr>
          <p:nvPr>
            <p:ph type="title"/>
          </p:nvPr>
        </p:nvSpPr>
        <p:spPr>
          <a:xfrm>
            <a:off x="914400" y="274638"/>
            <a:ext cx="7772400" cy="1143000"/>
          </a:xfrm>
        </p:spPr>
        <p:txBody>
          <a:bodyPr/>
          <a:lstStyle/>
          <a:p>
            <a:r>
              <a:rPr lang="es-ES" dirty="0" smtClean="0"/>
              <a:t>FROM</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2060848"/>
            <a:ext cx="7772400" cy="3600400"/>
          </a:xfrm>
        </p:spPr>
        <p:txBody>
          <a:bodyPr>
            <a:normAutofit/>
          </a:bodyPr>
          <a:lstStyle/>
          <a:p>
            <a:pPr>
              <a:lnSpc>
                <a:spcPct val="80000"/>
              </a:lnSpc>
              <a:buNone/>
            </a:pPr>
            <a:r>
              <a:rPr lang="es-ES" sz="2200" dirty="0" smtClean="0"/>
              <a:t>Ejemplo de INNER JOIN de dos o más tablas:</a:t>
            </a:r>
          </a:p>
          <a:p>
            <a:pPr marL="542925" indent="-273050">
              <a:buNone/>
            </a:pPr>
            <a:r>
              <a:rPr lang="es-ES" sz="1800" dirty="0" smtClean="0"/>
              <a:t>USE </a:t>
            </a:r>
            <a:r>
              <a:rPr lang="es-ES" sz="1800" dirty="0" err="1" smtClean="0"/>
              <a:t>AdventureWorks</a:t>
            </a:r>
            <a:r>
              <a:rPr lang="es-ES" sz="1800" dirty="0" smtClean="0"/>
              <a:t>; </a:t>
            </a:r>
          </a:p>
          <a:p>
            <a:pPr marL="542925" indent="-273050">
              <a:buNone/>
            </a:pPr>
            <a:r>
              <a:rPr lang="es-ES" sz="1800" dirty="0" smtClean="0"/>
              <a:t>GO </a:t>
            </a:r>
          </a:p>
          <a:p>
            <a:pPr marL="542925" indent="-273050">
              <a:buNone/>
            </a:pPr>
            <a:r>
              <a:rPr lang="en-US" sz="1800" dirty="0" smtClean="0"/>
              <a:t>SELECT </a:t>
            </a:r>
            <a:r>
              <a:rPr lang="en-US" sz="1800" dirty="0" err="1" smtClean="0"/>
              <a:t>Cst.CustomerID</a:t>
            </a:r>
            <a:r>
              <a:rPr lang="en-US" sz="1800" dirty="0" smtClean="0"/>
              <a:t>, </a:t>
            </a:r>
            <a:r>
              <a:rPr lang="en-US" sz="1800" dirty="0" err="1" smtClean="0"/>
              <a:t>St.Name</a:t>
            </a:r>
            <a:r>
              <a:rPr lang="en-US" sz="1800" dirty="0" smtClean="0"/>
              <a:t>, </a:t>
            </a:r>
            <a:r>
              <a:rPr lang="en-US" sz="1800" dirty="0" err="1" smtClean="0"/>
              <a:t>Ord.ShipDate</a:t>
            </a:r>
            <a:r>
              <a:rPr lang="en-US" sz="1800" dirty="0" smtClean="0"/>
              <a:t>, </a:t>
            </a:r>
            <a:r>
              <a:rPr lang="en-US" sz="1800" dirty="0" err="1" smtClean="0"/>
              <a:t>Ord.Freight</a:t>
            </a:r>
            <a:r>
              <a:rPr lang="en-US" sz="1800" dirty="0" smtClean="0"/>
              <a:t> </a:t>
            </a:r>
          </a:p>
          <a:p>
            <a:pPr marL="542925" indent="-273050">
              <a:buNone/>
            </a:pPr>
            <a:r>
              <a:rPr lang="es-ES" sz="1800" dirty="0" smtClean="0"/>
              <a:t>FROM </a:t>
            </a:r>
            <a:r>
              <a:rPr lang="es-ES" sz="1800" dirty="0" err="1" smtClean="0"/>
              <a:t>AdventureWorks.Sales.Store</a:t>
            </a:r>
            <a:r>
              <a:rPr lang="es-ES" sz="1800" dirty="0" smtClean="0"/>
              <a:t> AS </a:t>
            </a:r>
            <a:r>
              <a:rPr lang="es-ES" sz="1800" dirty="0" err="1" smtClean="0"/>
              <a:t>St</a:t>
            </a:r>
            <a:r>
              <a:rPr lang="es-ES" sz="1800" dirty="0" smtClean="0"/>
              <a:t> </a:t>
            </a:r>
          </a:p>
          <a:p>
            <a:pPr marL="542925" indent="-273050">
              <a:buNone/>
            </a:pPr>
            <a:r>
              <a:rPr lang="es-ES" sz="1800" dirty="0" smtClean="0"/>
              <a:t>JOIN </a:t>
            </a:r>
            <a:r>
              <a:rPr lang="es-ES" sz="1800" dirty="0" err="1" smtClean="0"/>
              <a:t>AdventureWorks.Sales.Customer</a:t>
            </a:r>
            <a:r>
              <a:rPr lang="es-ES" sz="1800" dirty="0" smtClean="0"/>
              <a:t> AS </a:t>
            </a:r>
            <a:r>
              <a:rPr lang="es-ES" sz="1800" dirty="0" err="1" smtClean="0"/>
              <a:t>Cst</a:t>
            </a:r>
            <a:r>
              <a:rPr lang="es-ES" sz="1800" dirty="0" smtClean="0"/>
              <a:t> </a:t>
            </a:r>
          </a:p>
          <a:p>
            <a:pPr marL="542925" indent="-273050">
              <a:buNone/>
            </a:pPr>
            <a:r>
              <a:rPr lang="es-ES" sz="1800" dirty="0" smtClean="0"/>
              <a:t>ON </a:t>
            </a:r>
            <a:r>
              <a:rPr lang="es-ES" sz="1800" dirty="0" err="1" smtClean="0"/>
              <a:t>St.CustomerID</a:t>
            </a:r>
            <a:r>
              <a:rPr lang="es-ES" sz="1800" dirty="0" smtClean="0"/>
              <a:t> = </a:t>
            </a:r>
            <a:r>
              <a:rPr lang="es-ES" sz="1800" dirty="0" err="1" smtClean="0"/>
              <a:t>Cst.CustomerID</a:t>
            </a:r>
            <a:r>
              <a:rPr lang="es-ES" sz="1800" dirty="0" smtClean="0"/>
              <a:t> </a:t>
            </a:r>
          </a:p>
          <a:p>
            <a:pPr marL="542925" indent="-273050">
              <a:buNone/>
            </a:pPr>
            <a:r>
              <a:rPr lang="es-ES" sz="1800" dirty="0" smtClean="0"/>
              <a:t>JOIN </a:t>
            </a:r>
            <a:r>
              <a:rPr lang="es-ES" sz="1800" dirty="0" err="1" smtClean="0"/>
              <a:t>AdventureWorks.Sales.SalesOrderHeader</a:t>
            </a:r>
            <a:r>
              <a:rPr lang="es-ES" sz="1800" dirty="0" smtClean="0"/>
              <a:t> AS Ord </a:t>
            </a:r>
          </a:p>
          <a:p>
            <a:pPr marL="542925" indent="-273050">
              <a:buNone/>
            </a:pPr>
            <a:r>
              <a:rPr lang="es-ES" sz="1800" dirty="0" smtClean="0"/>
              <a:t>ON </a:t>
            </a:r>
            <a:r>
              <a:rPr lang="es-ES" sz="1800" dirty="0" err="1" smtClean="0"/>
              <a:t>Cst.CustomerID</a:t>
            </a:r>
            <a:r>
              <a:rPr lang="es-ES" sz="1800" dirty="0" smtClean="0"/>
              <a:t> = </a:t>
            </a:r>
            <a:r>
              <a:rPr lang="es-ES" sz="1800" dirty="0" err="1" smtClean="0"/>
              <a:t>Ord.CustomerID</a:t>
            </a:r>
            <a:endParaRPr lang="es-ES" dirty="0" smtClean="0"/>
          </a:p>
          <a:p>
            <a:pPr>
              <a:buNone/>
            </a:pPr>
            <a:endParaRPr lang="es-ES" dirty="0"/>
          </a:p>
        </p:txBody>
      </p:sp>
      <p:sp>
        <p:nvSpPr>
          <p:cNvPr id="4" name="1 Título"/>
          <p:cNvSpPr>
            <a:spLocks noGrp="1"/>
          </p:cNvSpPr>
          <p:nvPr>
            <p:ph type="title"/>
          </p:nvPr>
        </p:nvSpPr>
        <p:spPr>
          <a:xfrm>
            <a:off x="914400" y="274638"/>
            <a:ext cx="7772400" cy="1143000"/>
          </a:xfrm>
        </p:spPr>
        <p:txBody>
          <a:bodyPr/>
          <a:lstStyle/>
          <a:p>
            <a:r>
              <a:rPr lang="es-ES" dirty="0" smtClean="0"/>
              <a:t>FROM</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2060848"/>
            <a:ext cx="7772400" cy="3600400"/>
          </a:xfrm>
        </p:spPr>
        <p:txBody>
          <a:bodyPr>
            <a:normAutofit/>
          </a:bodyPr>
          <a:lstStyle/>
          <a:p>
            <a:pPr>
              <a:lnSpc>
                <a:spcPct val="80000"/>
              </a:lnSpc>
              <a:buNone/>
            </a:pPr>
            <a:r>
              <a:rPr lang="es-ES" sz="2200" dirty="0" smtClean="0"/>
              <a:t>Ejemplo de LEFT OUTER JOIN de dos tablas:</a:t>
            </a:r>
          </a:p>
          <a:p>
            <a:pPr marL="633413" indent="-273050">
              <a:buNone/>
            </a:pPr>
            <a:r>
              <a:rPr lang="es-ES" sz="1800" dirty="0" smtClean="0"/>
              <a:t>-- Recuperamos información de los productos vendidos y no vendidos</a:t>
            </a:r>
          </a:p>
          <a:p>
            <a:pPr marL="633413" indent="-273050">
              <a:buNone/>
            </a:pPr>
            <a:r>
              <a:rPr lang="es-ES" sz="1800" dirty="0" smtClean="0"/>
              <a:t>USE </a:t>
            </a:r>
            <a:r>
              <a:rPr lang="es-ES" sz="1800" dirty="0" err="1" smtClean="0"/>
              <a:t>AdventureWorks</a:t>
            </a:r>
            <a:r>
              <a:rPr lang="es-ES" sz="1800" dirty="0" smtClean="0"/>
              <a:t>; </a:t>
            </a:r>
          </a:p>
          <a:p>
            <a:pPr marL="633413" indent="-273050">
              <a:buNone/>
            </a:pPr>
            <a:r>
              <a:rPr lang="es-ES" sz="1800" dirty="0" smtClean="0"/>
              <a:t>GO </a:t>
            </a:r>
          </a:p>
          <a:p>
            <a:pPr marL="633413" indent="-273050">
              <a:buNone/>
            </a:pPr>
            <a:r>
              <a:rPr lang="es-ES" sz="1800" dirty="0" smtClean="0"/>
              <a:t>SELECT </a:t>
            </a:r>
            <a:r>
              <a:rPr lang="es-ES" sz="1800" dirty="0" err="1" smtClean="0"/>
              <a:t>PROD.ProductID</a:t>
            </a:r>
            <a:r>
              <a:rPr lang="es-ES" sz="1800" dirty="0" smtClean="0"/>
              <a:t>, </a:t>
            </a:r>
            <a:r>
              <a:rPr lang="es-ES" sz="1800" dirty="0" err="1" smtClean="0"/>
              <a:t>PROD.Name</a:t>
            </a:r>
            <a:r>
              <a:rPr lang="es-ES" sz="1800" dirty="0" smtClean="0"/>
              <a:t>, </a:t>
            </a:r>
            <a:r>
              <a:rPr lang="es-ES" sz="1800" dirty="0" err="1" smtClean="0"/>
              <a:t>VEN.OrderQty</a:t>
            </a:r>
            <a:r>
              <a:rPr lang="es-ES" sz="1800" dirty="0" smtClean="0"/>
              <a:t>, </a:t>
            </a:r>
            <a:r>
              <a:rPr lang="es-ES" sz="1800" dirty="0" err="1" smtClean="0"/>
              <a:t>VEN.UnitPrice</a:t>
            </a:r>
            <a:endParaRPr lang="es-ES" sz="1800" dirty="0" smtClean="0"/>
          </a:p>
          <a:p>
            <a:pPr marL="633413" indent="-273050">
              <a:buNone/>
            </a:pPr>
            <a:r>
              <a:rPr lang="es-ES" sz="1800" dirty="0" smtClean="0"/>
              <a:t>FROM </a:t>
            </a:r>
            <a:r>
              <a:rPr lang="es-ES" sz="1800" dirty="0" err="1" smtClean="0"/>
              <a:t>Production.Product</a:t>
            </a:r>
            <a:r>
              <a:rPr lang="es-ES" sz="1800" dirty="0" smtClean="0"/>
              <a:t> PROD</a:t>
            </a:r>
          </a:p>
          <a:p>
            <a:pPr marL="633413" indent="-273050">
              <a:buNone/>
            </a:pPr>
            <a:r>
              <a:rPr lang="en-US" sz="1800" dirty="0" smtClean="0"/>
              <a:t>   LEFT OUTER JOIN </a:t>
            </a:r>
            <a:r>
              <a:rPr lang="en-US" sz="1800" dirty="0" err="1" smtClean="0"/>
              <a:t>Sales.SalesOrderDetail</a:t>
            </a:r>
            <a:r>
              <a:rPr lang="en-US" sz="1800" dirty="0" smtClean="0"/>
              <a:t> VEN</a:t>
            </a:r>
          </a:p>
          <a:p>
            <a:pPr marL="633413" indent="-273050">
              <a:buNone/>
            </a:pPr>
            <a:r>
              <a:rPr lang="es-ES" sz="1800" dirty="0" smtClean="0"/>
              <a:t>   ON </a:t>
            </a:r>
            <a:r>
              <a:rPr lang="es-ES" sz="1800" dirty="0" err="1" smtClean="0"/>
              <a:t>PROD.ProductID</a:t>
            </a:r>
            <a:r>
              <a:rPr lang="es-ES" sz="1800" dirty="0" smtClean="0"/>
              <a:t> = </a:t>
            </a:r>
            <a:r>
              <a:rPr lang="es-ES" sz="1800" dirty="0" err="1" smtClean="0"/>
              <a:t>VEN.ProductID</a:t>
            </a:r>
            <a:endParaRPr lang="es-ES" dirty="0"/>
          </a:p>
        </p:txBody>
      </p:sp>
      <p:sp>
        <p:nvSpPr>
          <p:cNvPr id="4" name="1 Título"/>
          <p:cNvSpPr>
            <a:spLocks noGrp="1"/>
          </p:cNvSpPr>
          <p:nvPr>
            <p:ph type="title"/>
          </p:nvPr>
        </p:nvSpPr>
        <p:spPr>
          <a:xfrm>
            <a:off x="914400" y="274638"/>
            <a:ext cx="7772400" cy="1143000"/>
          </a:xfrm>
        </p:spPr>
        <p:txBody>
          <a:bodyPr/>
          <a:lstStyle/>
          <a:p>
            <a:r>
              <a:rPr lang="es-ES" dirty="0" smtClean="0"/>
              <a:t>FROM</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Antes de empezar</a:t>
            </a:r>
            <a:endParaRPr lang="es-ES" dirty="0"/>
          </a:p>
        </p:txBody>
      </p:sp>
      <p:sp>
        <p:nvSpPr>
          <p:cNvPr id="3" name="2 Marcador de contenido"/>
          <p:cNvSpPr>
            <a:spLocks noGrp="1"/>
          </p:cNvSpPr>
          <p:nvPr>
            <p:ph sz="quarter" idx="1"/>
          </p:nvPr>
        </p:nvSpPr>
        <p:spPr>
          <a:xfrm>
            <a:off x="899592" y="1844824"/>
            <a:ext cx="7772400" cy="4572000"/>
          </a:xfrm>
        </p:spPr>
        <p:txBody>
          <a:bodyPr/>
          <a:lstStyle/>
          <a:p>
            <a:pPr>
              <a:buNone/>
            </a:pPr>
            <a:r>
              <a:rPr lang="es-ES" sz="2200" b="1" dirty="0" smtClean="0"/>
              <a:t>Recomendaciones</a:t>
            </a:r>
          </a:p>
          <a:p>
            <a:r>
              <a:rPr lang="es-ES" sz="2000" dirty="0" smtClean="0"/>
              <a:t>Antes de escribir la consulta se debe decidir qué tablas son necesarias para la consulta.</a:t>
            </a:r>
          </a:p>
          <a:p>
            <a:r>
              <a:rPr lang="es-ES" sz="2000" dirty="0" smtClean="0"/>
              <a:t>Se debe asegurar que la consulta utilice el mínimo de tablas que sea posible. Ya que la unión de tablas adicionales puede hacer que baje el rendimiento.</a:t>
            </a:r>
          </a:p>
          <a:p>
            <a:r>
              <a:rPr lang="es-ES" sz="2000" dirty="0" smtClean="0"/>
              <a:t>Evitar hacer consultas </a:t>
            </a:r>
            <a:r>
              <a:rPr lang="es-ES" sz="2000" i="1" dirty="0" smtClean="0"/>
              <a:t>monolíticas.</a:t>
            </a:r>
            <a:r>
              <a:rPr lang="es-ES" sz="2000" dirty="0" smtClean="0"/>
              <a:t> Se deben realizar consultas que puedan hacer diferentes cosas desde diferentes partes de la aplicación o devolver datos adicionales por si en un futuro son necesarias. </a:t>
            </a:r>
            <a:endParaRPr lang="es-ES" sz="2000"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914400" y="1988840"/>
            <a:ext cx="7772400" cy="3240360"/>
          </a:xfrm>
        </p:spPr>
        <p:txBody>
          <a:bodyPr>
            <a:normAutofit/>
          </a:bodyPr>
          <a:lstStyle/>
          <a:p>
            <a:r>
              <a:rPr lang="es-ES" sz="2000" dirty="0" err="1" smtClean="0"/>
              <a:t>Transact</a:t>
            </a:r>
            <a:r>
              <a:rPr lang="es-ES" sz="2000" dirty="0" smtClean="0"/>
              <a:t>-SQL tiene extensiones que admiten la especificación de objetos que no sean tablas o vistas en la cláusula FROM. Estos otros objetos devuelven un conjunto de resultados, o conjunto de filas en términos de OLE DB, que forman una tabla virtual. La instrucción SELECT funciona entonces como si el conjunto de resultados fuera una tabla</a:t>
            </a:r>
            <a:r>
              <a:rPr lang="es-ES" sz="2200" dirty="0" smtClean="0"/>
              <a:t>.</a:t>
            </a:r>
          </a:p>
          <a:p>
            <a:pPr>
              <a:buNone/>
            </a:pPr>
            <a:endParaRPr lang="es-ES" dirty="0"/>
          </a:p>
        </p:txBody>
      </p:sp>
      <p:sp>
        <p:nvSpPr>
          <p:cNvPr id="4" name="1 Título"/>
          <p:cNvSpPr>
            <a:spLocks noGrp="1"/>
          </p:cNvSpPr>
          <p:nvPr>
            <p:ph type="title"/>
          </p:nvPr>
        </p:nvSpPr>
        <p:spPr>
          <a:xfrm>
            <a:off x="914400" y="274638"/>
            <a:ext cx="7772400" cy="1143000"/>
          </a:xfrm>
        </p:spPr>
        <p:txBody>
          <a:bodyPr/>
          <a:lstStyle/>
          <a:p>
            <a:r>
              <a:rPr lang="es-ES" dirty="0" smtClean="0"/>
              <a:t>FROM</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1844824"/>
            <a:ext cx="7772400" cy="3312368"/>
          </a:xfrm>
        </p:spPr>
        <p:txBody>
          <a:bodyPr>
            <a:normAutofit/>
          </a:bodyPr>
          <a:lstStyle/>
          <a:p>
            <a:pPr marL="0" indent="0">
              <a:buNone/>
            </a:pPr>
            <a:r>
              <a:rPr lang="es-ES" sz="2000" dirty="0" smtClean="0"/>
              <a:t>Se puede referenciar en la cláusula FROM a una tabla de otra base de datos. Cuando se trabaja con servidores vinculados se puede acceder a tablas situadas en una base de datos de otro servidor</a:t>
            </a:r>
            <a:r>
              <a:rPr lang="es-ES" sz="2200" dirty="0" smtClean="0"/>
              <a:t>.</a:t>
            </a:r>
          </a:p>
          <a:p>
            <a:pPr marL="633413" indent="-273050">
              <a:buNone/>
            </a:pPr>
            <a:r>
              <a:rPr lang="es-ES" sz="1800" dirty="0" smtClean="0"/>
              <a:t>USE </a:t>
            </a:r>
            <a:r>
              <a:rPr lang="es-ES" sz="1800" dirty="0" err="1" smtClean="0"/>
              <a:t>AdventureWorks</a:t>
            </a:r>
            <a:endParaRPr lang="es-ES" sz="1800" dirty="0" smtClean="0"/>
          </a:p>
          <a:p>
            <a:pPr marL="633413" indent="-273050">
              <a:buNone/>
            </a:pPr>
            <a:r>
              <a:rPr lang="es-ES" sz="1800" dirty="0" smtClean="0"/>
              <a:t>SELECT </a:t>
            </a:r>
            <a:r>
              <a:rPr lang="es-ES" sz="1800" dirty="0" err="1" smtClean="0"/>
              <a:t>au_fname</a:t>
            </a:r>
            <a:r>
              <a:rPr lang="es-ES" sz="1800" dirty="0" smtClean="0"/>
              <a:t> + ' ' + </a:t>
            </a:r>
            <a:r>
              <a:rPr lang="es-ES" sz="1800" dirty="0" err="1" smtClean="0"/>
              <a:t>au_lname</a:t>
            </a:r>
            <a:r>
              <a:rPr lang="es-ES" sz="1800" dirty="0" smtClean="0"/>
              <a:t> AS </a:t>
            </a:r>
            <a:r>
              <a:rPr lang="es-ES" sz="1800" dirty="0" err="1" smtClean="0"/>
              <a:t>name</a:t>
            </a:r>
            <a:endParaRPr lang="es-ES" sz="1800" dirty="0" smtClean="0"/>
          </a:p>
          <a:p>
            <a:pPr marL="633413" indent="-273050">
              <a:buNone/>
            </a:pPr>
            <a:r>
              <a:rPr lang="es-ES" sz="1800" dirty="0" smtClean="0"/>
              <a:t>FROM Pubs..</a:t>
            </a:r>
            <a:r>
              <a:rPr lang="es-ES" sz="1800" dirty="0" err="1" smtClean="0"/>
              <a:t>Authors</a:t>
            </a:r>
            <a:endParaRPr lang="es-ES" sz="1800" dirty="0" smtClean="0"/>
          </a:p>
          <a:p>
            <a:pPr marL="633413" indent="-273050">
              <a:buNone/>
            </a:pPr>
            <a:r>
              <a:rPr lang="es-ES" sz="1800" dirty="0" smtClean="0"/>
              <a:t>GO</a:t>
            </a:r>
            <a:endParaRPr lang="es-ES" sz="1800" dirty="0"/>
          </a:p>
        </p:txBody>
      </p:sp>
      <p:sp>
        <p:nvSpPr>
          <p:cNvPr id="4" name="1 Título"/>
          <p:cNvSpPr>
            <a:spLocks noGrp="1"/>
          </p:cNvSpPr>
          <p:nvPr>
            <p:ph type="title"/>
          </p:nvPr>
        </p:nvSpPr>
        <p:spPr>
          <a:xfrm>
            <a:off x="914400" y="274638"/>
            <a:ext cx="7772400" cy="1143000"/>
          </a:xfrm>
        </p:spPr>
        <p:txBody>
          <a:bodyPr/>
          <a:lstStyle/>
          <a:p>
            <a:r>
              <a:rPr lang="es-ES" dirty="0" smtClean="0"/>
              <a:t>FROM</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1844824"/>
            <a:ext cx="5904656" cy="4572000"/>
          </a:xfrm>
        </p:spPr>
        <p:txBody>
          <a:bodyPr>
            <a:normAutofit fontScale="92500" lnSpcReduction="10000"/>
          </a:bodyPr>
          <a:lstStyle/>
          <a:p>
            <a:pPr marL="0" indent="0">
              <a:spcBef>
                <a:spcPts val="0"/>
              </a:spcBef>
              <a:buNone/>
            </a:pPr>
            <a:r>
              <a:rPr lang="es-ES" sz="2000" dirty="0" smtClean="0"/>
              <a:t>Define la condición que se debe cumplir para que se devuelvan las filas. No hay límite en cuanto al número de predicados que se puede incluir en una condición de búsqueda.</a:t>
            </a:r>
          </a:p>
          <a:p>
            <a:pPr marL="0" indent="0">
              <a:spcBef>
                <a:spcPts val="0"/>
              </a:spcBef>
              <a:buNone/>
            </a:pPr>
            <a:r>
              <a:rPr lang="es-ES" sz="2000" dirty="0" smtClean="0"/>
              <a:t>En este caso seleccionamos Nombre y el Apellido de los empleados de Seattle.</a:t>
            </a:r>
          </a:p>
          <a:p>
            <a:pPr>
              <a:buNone/>
            </a:pPr>
            <a:r>
              <a:rPr lang="es-ES" sz="1700" dirty="0" smtClean="0"/>
              <a:t>USE </a:t>
            </a:r>
            <a:r>
              <a:rPr lang="es-ES" sz="1700" dirty="0" err="1" smtClean="0"/>
              <a:t>AdventureWorks</a:t>
            </a:r>
            <a:endParaRPr lang="es-ES" sz="1700" dirty="0" smtClean="0"/>
          </a:p>
          <a:p>
            <a:pPr>
              <a:buNone/>
            </a:pPr>
            <a:r>
              <a:rPr lang="es-ES" sz="1700" dirty="0" smtClean="0"/>
              <a:t>SELECT </a:t>
            </a:r>
            <a:r>
              <a:rPr lang="es-ES" sz="1700" dirty="0" err="1" smtClean="0"/>
              <a:t>contacto.lastname</a:t>
            </a:r>
            <a:r>
              <a:rPr lang="es-ES" sz="1700" dirty="0" smtClean="0"/>
              <a:t>, </a:t>
            </a:r>
            <a:r>
              <a:rPr lang="es-ES" sz="1700" dirty="0" err="1" smtClean="0"/>
              <a:t>contacto.firstname</a:t>
            </a:r>
            <a:r>
              <a:rPr lang="es-ES" sz="1700" dirty="0" smtClean="0"/>
              <a:t>, </a:t>
            </a:r>
            <a:r>
              <a:rPr lang="es-ES" sz="1700" dirty="0" err="1" smtClean="0"/>
              <a:t>empleado.hiredate</a:t>
            </a:r>
            <a:endParaRPr lang="es-ES" sz="1700" dirty="0" smtClean="0"/>
          </a:p>
          <a:p>
            <a:pPr>
              <a:buNone/>
            </a:pPr>
            <a:r>
              <a:rPr lang="en-US" sz="1700" dirty="0" smtClean="0"/>
              <a:t>FROM </a:t>
            </a:r>
            <a:r>
              <a:rPr lang="en-US" sz="1700" dirty="0" err="1" smtClean="0"/>
              <a:t>HumanResources.Employee</a:t>
            </a:r>
            <a:r>
              <a:rPr lang="en-US" sz="1700" dirty="0" smtClean="0"/>
              <a:t> as </a:t>
            </a:r>
            <a:r>
              <a:rPr lang="en-US" sz="1700" dirty="0" err="1" smtClean="0"/>
              <a:t>empleado</a:t>
            </a:r>
            <a:r>
              <a:rPr lang="en-US" sz="1700" dirty="0" smtClean="0"/>
              <a:t> join </a:t>
            </a:r>
            <a:r>
              <a:rPr lang="en-US" sz="1700" dirty="0" err="1" smtClean="0"/>
              <a:t>Person.Contact</a:t>
            </a:r>
            <a:r>
              <a:rPr lang="en-US" sz="1700" dirty="0" smtClean="0"/>
              <a:t> as </a:t>
            </a:r>
            <a:r>
              <a:rPr lang="en-US" sz="1700" dirty="0" err="1" smtClean="0"/>
              <a:t>contacto</a:t>
            </a:r>
            <a:endParaRPr lang="en-US" sz="1700" dirty="0" smtClean="0"/>
          </a:p>
          <a:p>
            <a:pPr>
              <a:buNone/>
            </a:pPr>
            <a:r>
              <a:rPr lang="es-ES" sz="1700" dirty="0" smtClean="0"/>
              <a:t>   ON </a:t>
            </a:r>
            <a:r>
              <a:rPr lang="es-ES" sz="1700" dirty="0" err="1" smtClean="0"/>
              <a:t>empleado.ContactID</a:t>
            </a:r>
            <a:r>
              <a:rPr lang="es-ES" sz="1700" dirty="0" smtClean="0"/>
              <a:t> = </a:t>
            </a:r>
            <a:r>
              <a:rPr lang="es-ES" sz="1700" dirty="0" err="1" smtClean="0"/>
              <a:t>contacto.ContactID</a:t>
            </a:r>
            <a:endParaRPr lang="es-ES" sz="1700" dirty="0" smtClean="0"/>
          </a:p>
          <a:p>
            <a:pPr>
              <a:buNone/>
            </a:pPr>
            <a:r>
              <a:rPr lang="es-ES" sz="1700" dirty="0" smtClean="0"/>
              <a:t>   </a:t>
            </a:r>
            <a:r>
              <a:rPr lang="es-ES" sz="1700" dirty="0" err="1" smtClean="0"/>
              <a:t>join</a:t>
            </a:r>
            <a:r>
              <a:rPr lang="es-ES" sz="1700" dirty="0" smtClean="0"/>
              <a:t> </a:t>
            </a:r>
            <a:r>
              <a:rPr lang="es-ES" sz="1700" dirty="0" err="1" smtClean="0"/>
              <a:t>HumanResources.EmployeeAddress</a:t>
            </a:r>
            <a:r>
              <a:rPr lang="es-ES" sz="1700" dirty="0" smtClean="0"/>
              <a:t> as </a:t>
            </a:r>
            <a:r>
              <a:rPr lang="es-ES" sz="1700" dirty="0" err="1" smtClean="0"/>
              <a:t>direccion</a:t>
            </a:r>
            <a:r>
              <a:rPr lang="es-ES" sz="1700" dirty="0" smtClean="0"/>
              <a:t> </a:t>
            </a:r>
          </a:p>
          <a:p>
            <a:pPr>
              <a:buNone/>
            </a:pPr>
            <a:r>
              <a:rPr lang="es-ES" sz="1700" dirty="0" smtClean="0"/>
              <a:t>   ON </a:t>
            </a:r>
            <a:r>
              <a:rPr lang="es-ES" sz="1700" dirty="0" err="1" smtClean="0"/>
              <a:t>empleado.EmployeeID</a:t>
            </a:r>
            <a:r>
              <a:rPr lang="es-ES" sz="1700" dirty="0" smtClean="0"/>
              <a:t> = </a:t>
            </a:r>
            <a:r>
              <a:rPr lang="es-ES" sz="1700" dirty="0" err="1" smtClean="0"/>
              <a:t>direccion.EmployeeID</a:t>
            </a:r>
            <a:endParaRPr lang="es-ES" sz="1700" dirty="0" smtClean="0"/>
          </a:p>
          <a:p>
            <a:pPr>
              <a:buNone/>
            </a:pPr>
            <a:r>
              <a:rPr lang="es-ES" sz="1700" dirty="0" smtClean="0"/>
              <a:t>   JOIN </a:t>
            </a:r>
            <a:r>
              <a:rPr lang="es-ES" sz="1700" dirty="0" err="1" smtClean="0"/>
              <a:t>Person.Address</a:t>
            </a:r>
            <a:r>
              <a:rPr lang="es-ES" sz="1700" dirty="0" smtClean="0"/>
              <a:t> personas </a:t>
            </a:r>
          </a:p>
          <a:p>
            <a:pPr>
              <a:buNone/>
            </a:pPr>
            <a:r>
              <a:rPr lang="es-ES" sz="1700" dirty="0" smtClean="0"/>
              <a:t>   </a:t>
            </a:r>
            <a:r>
              <a:rPr lang="es-ES" sz="1700" dirty="0" err="1" smtClean="0"/>
              <a:t>on</a:t>
            </a:r>
            <a:r>
              <a:rPr lang="es-ES" sz="1700" dirty="0" smtClean="0"/>
              <a:t> </a:t>
            </a:r>
            <a:r>
              <a:rPr lang="es-ES" sz="1700" dirty="0" err="1" smtClean="0"/>
              <a:t>direccion.AddressID</a:t>
            </a:r>
            <a:r>
              <a:rPr lang="es-ES" sz="1700" dirty="0" smtClean="0"/>
              <a:t> = </a:t>
            </a:r>
            <a:r>
              <a:rPr lang="es-ES" sz="1700" dirty="0" err="1" smtClean="0"/>
              <a:t>personas.AddressID</a:t>
            </a:r>
            <a:endParaRPr lang="es-ES" sz="1700" dirty="0" smtClean="0"/>
          </a:p>
          <a:p>
            <a:pPr>
              <a:buNone/>
            </a:pPr>
            <a:r>
              <a:rPr lang="es-ES" sz="1700" dirty="0" smtClean="0"/>
              <a:t>WHERE </a:t>
            </a:r>
            <a:r>
              <a:rPr lang="es-ES" sz="1700" dirty="0" err="1" smtClean="0"/>
              <a:t>personas.city</a:t>
            </a:r>
            <a:r>
              <a:rPr lang="es-ES" sz="1700" dirty="0" smtClean="0"/>
              <a:t> = '</a:t>
            </a:r>
            <a:r>
              <a:rPr lang="es-ES" sz="1700" dirty="0" err="1" smtClean="0"/>
              <a:t>seattle</a:t>
            </a:r>
            <a:r>
              <a:rPr lang="es-ES" sz="1700" dirty="0" smtClean="0"/>
              <a:t>'</a:t>
            </a:r>
            <a:endParaRPr lang="es-ES" sz="1700" dirty="0"/>
          </a:p>
        </p:txBody>
      </p:sp>
      <p:sp>
        <p:nvSpPr>
          <p:cNvPr id="4" name="1 Título"/>
          <p:cNvSpPr>
            <a:spLocks noGrp="1"/>
          </p:cNvSpPr>
          <p:nvPr>
            <p:ph type="title"/>
          </p:nvPr>
        </p:nvSpPr>
        <p:spPr>
          <a:xfrm>
            <a:off x="914400" y="274638"/>
            <a:ext cx="7772400" cy="1143000"/>
          </a:xfrm>
        </p:spPr>
        <p:txBody>
          <a:bodyPr/>
          <a:lstStyle/>
          <a:p>
            <a:r>
              <a:rPr lang="es-ES" dirty="0" smtClean="0"/>
              <a:t>WHERE</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7170" name="Picture 2"/>
          <p:cNvPicPr>
            <a:picLocks noChangeAspect="1" noChangeArrowheads="1"/>
          </p:cNvPicPr>
          <p:nvPr/>
        </p:nvPicPr>
        <p:blipFill>
          <a:blip r:embed="rId3" cstate="print"/>
          <a:srcRect l="45408" t="19840" r="37267" b="26400"/>
          <a:stretch>
            <a:fillRect/>
          </a:stretch>
        </p:blipFill>
        <p:spPr bwMode="auto">
          <a:xfrm>
            <a:off x="6444208" y="1772816"/>
            <a:ext cx="2376264" cy="4608512"/>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1772816"/>
            <a:ext cx="7772400" cy="4572000"/>
          </a:xfrm>
        </p:spPr>
        <p:txBody>
          <a:bodyPr>
            <a:normAutofit/>
          </a:bodyPr>
          <a:lstStyle/>
          <a:p>
            <a:r>
              <a:rPr lang="es-ES" sz="2200" dirty="0" smtClean="0"/>
              <a:t>Ejemplos de filtros WHERE</a:t>
            </a:r>
          </a:p>
          <a:p>
            <a:pPr marL="633413" indent="-273050">
              <a:buNone/>
            </a:pPr>
            <a:r>
              <a:rPr lang="es-ES" sz="1800" dirty="0" smtClean="0"/>
              <a:t>USE </a:t>
            </a:r>
            <a:r>
              <a:rPr lang="es-ES" sz="1800" dirty="0" err="1" smtClean="0"/>
              <a:t>Northwind</a:t>
            </a:r>
            <a:endParaRPr lang="es-ES" sz="1800" dirty="0" smtClean="0"/>
          </a:p>
          <a:p>
            <a:pPr marL="633413" indent="-273050">
              <a:buNone/>
            </a:pPr>
            <a:r>
              <a:rPr lang="es-ES" sz="1800" dirty="0" smtClean="0"/>
              <a:t>SELECT </a:t>
            </a:r>
            <a:r>
              <a:rPr lang="es-ES" sz="1800" dirty="0" err="1" smtClean="0"/>
              <a:t>lastname</a:t>
            </a:r>
            <a:r>
              <a:rPr lang="es-ES" sz="1800" dirty="0" smtClean="0"/>
              <a:t>, </a:t>
            </a:r>
            <a:r>
              <a:rPr lang="es-ES" sz="1800" dirty="0" err="1" smtClean="0"/>
              <a:t>firstname</a:t>
            </a:r>
            <a:endParaRPr lang="es-ES" sz="1800" dirty="0" smtClean="0"/>
          </a:p>
          <a:p>
            <a:pPr marL="633413" indent="-273050">
              <a:buNone/>
            </a:pPr>
            <a:r>
              <a:rPr lang="es-ES" sz="1800" dirty="0" smtClean="0"/>
              <a:t>FROM </a:t>
            </a:r>
            <a:r>
              <a:rPr lang="es-ES" sz="1800" dirty="0" err="1" smtClean="0"/>
              <a:t>Employees</a:t>
            </a:r>
            <a:endParaRPr lang="es-ES" sz="1800" dirty="0" smtClean="0"/>
          </a:p>
          <a:p>
            <a:pPr marL="633413" indent="-273050">
              <a:buNone/>
            </a:pPr>
            <a:r>
              <a:rPr lang="es-ES" sz="1800" dirty="0" smtClean="0"/>
              <a:t>WHERE </a:t>
            </a:r>
            <a:r>
              <a:rPr lang="es-ES" sz="1800" dirty="0" err="1" smtClean="0"/>
              <a:t>lastname</a:t>
            </a:r>
            <a:r>
              <a:rPr lang="es-ES" sz="1800" dirty="0" smtClean="0"/>
              <a:t> LIKE 'b%'</a:t>
            </a:r>
          </a:p>
          <a:p>
            <a:pPr marL="633413" indent="-273050">
              <a:buNone/>
            </a:pPr>
            <a:endParaRPr lang="es-ES" sz="1800" dirty="0" smtClean="0"/>
          </a:p>
          <a:p>
            <a:pPr marL="633413" indent="-273050">
              <a:buNone/>
            </a:pPr>
            <a:r>
              <a:rPr lang="es-ES" sz="1800" dirty="0" smtClean="0"/>
              <a:t>SELECT </a:t>
            </a:r>
            <a:r>
              <a:rPr lang="es-ES" sz="1800" dirty="0" err="1" smtClean="0"/>
              <a:t>lastname</a:t>
            </a:r>
            <a:r>
              <a:rPr lang="es-ES" sz="1800" dirty="0" smtClean="0"/>
              <a:t>, </a:t>
            </a:r>
            <a:r>
              <a:rPr lang="es-ES" sz="1800" dirty="0" err="1" smtClean="0"/>
              <a:t>firstname</a:t>
            </a:r>
            <a:r>
              <a:rPr lang="es-ES" sz="1800" dirty="0" smtClean="0"/>
              <a:t>, </a:t>
            </a:r>
            <a:r>
              <a:rPr lang="es-ES" sz="1800" dirty="0" err="1" smtClean="0"/>
              <a:t>city</a:t>
            </a:r>
            <a:endParaRPr lang="es-ES" sz="1800" dirty="0" smtClean="0"/>
          </a:p>
          <a:p>
            <a:pPr marL="633413" indent="-273050">
              <a:buNone/>
            </a:pPr>
            <a:r>
              <a:rPr lang="es-ES" sz="1800" dirty="0" smtClean="0"/>
              <a:t>FROM </a:t>
            </a:r>
            <a:r>
              <a:rPr lang="es-ES" sz="1800" dirty="0" err="1" smtClean="0"/>
              <a:t>Employees</a:t>
            </a:r>
            <a:endParaRPr lang="es-ES" sz="1800" dirty="0" smtClean="0"/>
          </a:p>
          <a:p>
            <a:pPr marL="633413" indent="-273050">
              <a:buNone/>
            </a:pPr>
            <a:r>
              <a:rPr lang="en-US" sz="1800" dirty="0" smtClean="0"/>
              <a:t>WHERE city NOT IN ('</a:t>
            </a:r>
            <a:r>
              <a:rPr lang="en-US" sz="1800" dirty="0" err="1" smtClean="0"/>
              <a:t>seattle','redmond','tacoma</a:t>
            </a:r>
            <a:r>
              <a:rPr lang="en-US" sz="1800" dirty="0" smtClean="0"/>
              <a:t>')</a:t>
            </a:r>
          </a:p>
        </p:txBody>
      </p:sp>
      <p:sp>
        <p:nvSpPr>
          <p:cNvPr id="4" name="1 Título"/>
          <p:cNvSpPr>
            <a:spLocks noGrp="1"/>
          </p:cNvSpPr>
          <p:nvPr>
            <p:ph type="title"/>
          </p:nvPr>
        </p:nvSpPr>
        <p:spPr>
          <a:xfrm>
            <a:off x="914400" y="274638"/>
            <a:ext cx="7772400" cy="1143000"/>
          </a:xfrm>
        </p:spPr>
        <p:txBody>
          <a:bodyPr/>
          <a:lstStyle/>
          <a:p>
            <a:r>
              <a:rPr lang="es-ES" dirty="0" smtClean="0"/>
              <a:t>WHERE</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6" name="Picture 2"/>
          <p:cNvPicPr>
            <a:picLocks noChangeAspect="1" noChangeArrowheads="1"/>
          </p:cNvPicPr>
          <p:nvPr/>
        </p:nvPicPr>
        <p:blipFill>
          <a:blip r:embed="rId3" cstate="print"/>
          <a:srcRect l="45408" t="19840" r="37267" b="26400"/>
          <a:stretch>
            <a:fillRect/>
          </a:stretch>
        </p:blipFill>
        <p:spPr bwMode="auto">
          <a:xfrm>
            <a:off x="6444208" y="1772816"/>
            <a:ext cx="2376264" cy="4608512"/>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1922716"/>
            <a:ext cx="7772400" cy="4572000"/>
          </a:xfrm>
        </p:spPr>
        <p:txBody>
          <a:bodyPr>
            <a:normAutofit/>
          </a:bodyPr>
          <a:lstStyle/>
          <a:p>
            <a:pPr>
              <a:buNone/>
            </a:pPr>
            <a:r>
              <a:rPr lang="es-ES" sz="2200" dirty="0" smtClean="0"/>
              <a:t>Ejemplos de filtros WHERE</a:t>
            </a:r>
          </a:p>
          <a:p>
            <a:pPr marL="633413" indent="-273050">
              <a:buNone/>
            </a:pPr>
            <a:r>
              <a:rPr lang="es-ES" sz="1800" dirty="0" smtClean="0"/>
              <a:t>SELECT </a:t>
            </a:r>
            <a:r>
              <a:rPr lang="es-ES" sz="1800" dirty="0" err="1" smtClean="0"/>
              <a:t>lastname</a:t>
            </a:r>
            <a:r>
              <a:rPr lang="es-ES" sz="1800" dirty="0" smtClean="0"/>
              <a:t>, </a:t>
            </a:r>
            <a:r>
              <a:rPr lang="es-ES" sz="1800" dirty="0" err="1" smtClean="0"/>
              <a:t>firstname</a:t>
            </a:r>
            <a:r>
              <a:rPr lang="es-ES" sz="1800" dirty="0" smtClean="0"/>
              <a:t>, </a:t>
            </a:r>
            <a:r>
              <a:rPr lang="es-ES" sz="1800" dirty="0" err="1" smtClean="0"/>
              <a:t>hiredate</a:t>
            </a:r>
            <a:endParaRPr lang="es-ES" sz="1800" dirty="0" smtClean="0"/>
          </a:p>
          <a:p>
            <a:pPr marL="633413" indent="-273050">
              <a:buNone/>
            </a:pPr>
            <a:r>
              <a:rPr lang="es-ES" sz="1800" dirty="0" smtClean="0"/>
              <a:t>FROM </a:t>
            </a:r>
            <a:r>
              <a:rPr lang="es-ES" sz="1800" dirty="0" err="1" smtClean="0"/>
              <a:t>Employees</a:t>
            </a:r>
            <a:endParaRPr lang="es-ES" sz="1800" dirty="0" smtClean="0"/>
          </a:p>
          <a:p>
            <a:pPr marL="633413" indent="-273050">
              <a:buNone/>
            </a:pPr>
            <a:r>
              <a:rPr lang="en-US" sz="1800" dirty="0" smtClean="0"/>
              <a:t>WHERE </a:t>
            </a:r>
            <a:r>
              <a:rPr lang="en-US" sz="1800" dirty="0" err="1" smtClean="0"/>
              <a:t>hiredate</a:t>
            </a:r>
            <a:r>
              <a:rPr lang="en-US" sz="1800" dirty="0" smtClean="0"/>
              <a:t> BETWEEN '01/01/1993' AND '31/12/1993'</a:t>
            </a:r>
          </a:p>
          <a:p>
            <a:pPr marL="633413" indent="-273050">
              <a:buNone/>
            </a:pPr>
            <a:endParaRPr lang="es-ES" sz="1800" dirty="0" smtClean="0"/>
          </a:p>
          <a:p>
            <a:pPr marL="633413" indent="-273050">
              <a:buNone/>
            </a:pPr>
            <a:r>
              <a:rPr lang="es-ES" sz="1800" dirty="0" smtClean="0"/>
              <a:t>SELECT </a:t>
            </a:r>
            <a:r>
              <a:rPr lang="es-ES" sz="1800" dirty="0" err="1" smtClean="0"/>
              <a:t>lastname</a:t>
            </a:r>
            <a:r>
              <a:rPr lang="es-ES" sz="1800" dirty="0" smtClean="0"/>
              <a:t>, </a:t>
            </a:r>
            <a:r>
              <a:rPr lang="es-ES" sz="1800" dirty="0" err="1" smtClean="0"/>
              <a:t>firstname</a:t>
            </a:r>
            <a:r>
              <a:rPr lang="es-ES" sz="1800" dirty="0" smtClean="0"/>
              <a:t>, </a:t>
            </a:r>
            <a:r>
              <a:rPr lang="es-ES" sz="1800" dirty="0" err="1" smtClean="0"/>
              <a:t>city</a:t>
            </a:r>
            <a:endParaRPr lang="es-ES" sz="1800" dirty="0" smtClean="0"/>
          </a:p>
          <a:p>
            <a:pPr marL="633413" indent="-273050">
              <a:buNone/>
            </a:pPr>
            <a:r>
              <a:rPr lang="es-ES" sz="1800" dirty="0" smtClean="0"/>
              <a:t>FROM </a:t>
            </a:r>
            <a:r>
              <a:rPr lang="es-ES" sz="1800" dirty="0" err="1" smtClean="0"/>
              <a:t>Employees</a:t>
            </a:r>
            <a:endParaRPr lang="es-ES" sz="1800" dirty="0" smtClean="0"/>
          </a:p>
          <a:p>
            <a:pPr marL="633413" indent="-273050">
              <a:buNone/>
            </a:pPr>
            <a:r>
              <a:rPr lang="es-ES" sz="1800" dirty="0" smtClean="0"/>
              <a:t>WHERE </a:t>
            </a:r>
            <a:r>
              <a:rPr lang="es-ES" sz="1800" dirty="0" err="1" smtClean="0"/>
              <a:t>city</a:t>
            </a:r>
            <a:r>
              <a:rPr lang="es-ES" sz="1800" dirty="0" smtClean="0"/>
              <a:t> &lt;&gt; '</a:t>
            </a:r>
            <a:r>
              <a:rPr lang="es-ES" sz="1800" dirty="0" err="1" smtClean="0"/>
              <a:t>london</a:t>
            </a:r>
            <a:r>
              <a:rPr lang="es-ES" sz="1800" dirty="0" smtClean="0"/>
              <a:t>'</a:t>
            </a:r>
          </a:p>
          <a:p>
            <a:pPr marL="633413" indent="-273050">
              <a:buNone/>
            </a:pPr>
            <a:r>
              <a:rPr lang="es-ES" sz="1800" dirty="0" smtClean="0"/>
              <a:t>GO</a:t>
            </a:r>
          </a:p>
          <a:p>
            <a:endParaRPr lang="es-ES" sz="1800" dirty="0" smtClean="0"/>
          </a:p>
        </p:txBody>
      </p:sp>
      <p:sp>
        <p:nvSpPr>
          <p:cNvPr id="4" name="1 Título"/>
          <p:cNvSpPr>
            <a:spLocks noGrp="1"/>
          </p:cNvSpPr>
          <p:nvPr>
            <p:ph type="title"/>
          </p:nvPr>
        </p:nvSpPr>
        <p:spPr>
          <a:xfrm>
            <a:off x="914400" y="274638"/>
            <a:ext cx="7772400" cy="1143000"/>
          </a:xfrm>
        </p:spPr>
        <p:txBody>
          <a:bodyPr/>
          <a:lstStyle/>
          <a:p>
            <a:r>
              <a:rPr lang="es-ES" dirty="0" smtClean="0"/>
              <a:t>WHERE</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6" name="Picture 2"/>
          <p:cNvPicPr>
            <a:picLocks noChangeAspect="1" noChangeArrowheads="1"/>
          </p:cNvPicPr>
          <p:nvPr/>
        </p:nvPicPr>
        <p:blipFill>
          <a:blip r:embed="rId3" cstate="print"/>
          <a:srcRect l="45408" t="19840" r="37267" b="26400"/>
          <a:stretch>
            <a:fillRect/>
          </a:stretch>
        </p:blipFill>
        <p:spPr bwMode="auto">
          <a:xfrm>
            <a:off x="6444208" y="1772816"/>
            <a:ext cx="2376264" cy="4608512"/>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WHERE</a:t>
            </a:r>
            <a:endParaRPr lang="es-ES" dirty="0"/>
          </a:p>
        </p:txBody>
      </p:sp>
      <p:sp>
        <p:nvSpPr>
          <p:cNvPr id="3" name="2 Marcador de contenido"/>
          <p:cNvSpPr>
            <a:spLocks noGrp="1"/>
          </p:cNvSpPr>
          <p:nvPr>
            <p:ph sz="quarter" idx="1"/>
          </p:nvPr>
        </p:nvSpPr>
        <p:spPr>
          <a:xfrm>
            <a:off x="899592" y="1772816"/>
            <a:ext cx="7772400" cy="4572000"/>
          </a:xfrm>
        </p:spPr>
        <p:txBody>
          <a:bodyPr/>
          <a:lstStyle/>
          <a:p>
            <a:pPr marL="0" indent="0">
              <a:buNone/>
            </a:pPr>
            <a:r>
              <a:rPr lang="es-ES" sz="2000" dirty="0" smtClean="0"/>
              <a:t>En el siguiente ejemplo se buscan filas en las que la columna </a:t>
            </a:r>
            <a:r>
              <a:rPr lang="es-ES" sz="2000" dirty="0" err="1" smtClean="0"/>
              <a:t>LargePhotoFileName</a:t>
            </a:r>
            <a:r>
              <a:rPr lang="es-ES" sz="2000" dirty="0" smtClean="0"/>
              <a:t> tenga los caracteres </a:t>
            </a:r>
            <a:r>
              <a:rPr lang="es-ES" sz="2000" i="1" dirty="0" err="1" smtClean="0"/>
              <a:t>green</a:t>
            </a:r>
            <a:r>
              <a:rPr lang="es-ES" sz="2000" i="1" dirty="0" smtClean="0"/>
              <a:t>_</a:t>
            </a:r>
            <a:r>
              <a:rPr lang="es-ES" sz="2000" dirty="0" smtClean="0"/>
              <a:t> y se utiliza la opción ESCAPE porque </a:t>
            </a:r>
            <a:r>
              <a:rPr lang="es-ES" sz="2000" b="1" i="1" dirty="0" smtClean="0"/>
              <a:t>_</a:t>
            </a:r>
            <a:r>
              <a:rPr lang="es-ES" sz="2000" dirty="0" smtClean="0"/>
              <a:t> es un carácter comodín. Sin especificar la opción ESCAPE, la consulta buscaría los valores de descripción que contuvieran la palabra </a:t>
            </a:r>
            <a:r>
              <a:rPr lang="es-ES" sz="2000" dirty="0" err="1" smtClean="0"/>
              <a:t>green</a:t>
            </a:r>
            <a:r>
              <a:rPr lang="es-ES" sz="2000" dirty="0" smtClean="0"/>
              <a:t> seguida de cualquier carácter distinto del carácter _.</a:t>
            </a:r>
          </a:p>
          <a:p>
            <a:pPr marL="633413" indent="-273050">
              <a:buNone/>
              <a:tabLst>
                <a:tab pos="630238" algn="l"/>
              </a:tabLst>
            </a:pPr>
            <a:r>
              <a:rPr lang="es-ES" sz="1800" dirty="0" smtClean="0"/>
              <a:t>USE </a:t>
            </a:r>
            <a:r>
              <a:rPr lang="es-ES" sz="1800" dirty="0" err="1" smtClean="0"/>
              <a:t>AdventureWorks</a:t>
            </a:r>
            <a:r>
              <a:rPr lang="es-ES" sz="1800" dirty="0" smtClean="0"/>
              <a:t> ; </a:t>
            </a:r>
          </a:p>
          <a:p>
            <a:pPr marL="633413" indent="-273050">
              <a:buNone/>
              <a:tabLst>
                <a:tab pos="630238" algn="l"/>
              </a:tabLst>
            </a:pPr>
            <a:r>
              <a:rPr lang="es-ES" sz="1800" dirty="0" smtClean="0"/>
              <a:t>GO</a:t>
            </a:r>
          </a:p>
          <a:p>
            <a:pPr marL="633413" indent="-273050">
              <a:buNone/>
              <a:tabLst>
                <a:tab pos="630238" algn="l"/>
              </a:tabLst>
            </a:pPr>
            <a:r>
              <a:rPr lang="es-ES" sz="1800" dirty="0" smtClean="0"/>
              <a:t>SELECT * FROM </a:t>
            </a:r>
            <a:r>
              <a:rPr lang="es-ES" sz="1800" dirty="0" err="1" smtClean="0"/>
              <a:t>Production.ProductPhoto</a:t>
            </a:r>
            <a:r>
              <a:rPr lang="es-ES" sz="1800" dirty="0" smtClean="0"/>
              <a:t> </a:t>
            </a:r>
          </a:p>
          <a:p>
            <a:pPr marL="633413" indent="-273050">
              <a:buNone/>
              <a:tabLst>
                <a:tab pos="630238" algn="l"/>
              </a:tabLst>
            </a:pPr>
            <a:r>
              <a:rPr lang="es-ES" sz="1800" dirty="0" smtClean="0"/>
              <a:t>WHERE </a:t>
            </a:r>
            <a:r>
              <a:rPr lang="es-ES" sz="1800" dirty="0" err="1" smtClean="0"/>
              <a:t>LargePhotoFileName</a:t>
            </a:r>
            <a:r>
              <a:rPr lang="es-ES" sz="1800" dirty="0" smtClean="0"/>
              <a:t> </a:t>
            </a:r>
          </a:p>
          <a:p>
            <a:pPr marL="633413" indent="-273050">
              <a:buNone/>
              <a:tabLst>
                <a:tab pos="630238" algn="l"/>
              </a:tabLst>
            </a:pPr>
            <a:r>
              <a:rPr lang="es-ES" sz="1800" dirty="0" smtClean="0"/>
              <a:t>LIKE '%</a:t>
            </a:r>
            <a:r>
              <a:rPr lang="es-ES" sz="1800" dirty="0" err="1" smtClean="0"/>
              <a:t>green</a:t>
            </a:r>
            <a:r>
              <a:rPr lang="es-ES" sz="1800" dirty="0" smtClean="0"/>
              <a:t>_%' </a:t>
            </a:r>
            <a:r>
              <a:rPr lang="es-ES" sz="1800" dirty="0" smtClean="0"/>
              <a:t>ESCAPE 'a' ;</a:t>
            </a:r>
          </a:p>
          <a:p>
            <a:endParaRPr lang="es-ES"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WHERE</a:t>
            </a:r>
            <a:endParaRPr lang="es-ES" dirty="0"/>
          </a:p>
        </p:txBody>
      </p:sp>
      <p:sp>
        <p:nvSpPr>
          <p:cNvPr id="3" name="2 Marcador de contenido"/>
          <p:cNvSpPr>
            <a:spLocks noGrp="1"/>
          </p:cNvSpPr>
          <p:nvPr>
            <p:ph sz="quarter" idx="1"/>
          </p:nvPr>
        </p:nvSpPr>
        <p:spPr>
          <a:xfrm>
            <a:off x="899592" y="1772816"/>
            <a:ext cx="7772400" cy="4572000"/>
          </a:xfrm>
        </p:spPr>
        <p:txBody>
          <a:bodyPr>
            <a:normAutofit/>
          </a:bodyPr>
          <a:lstStyle/>
          <a:p>
            <a:pPr marL="0" indent="0">
              <a:buNone/>
            </a:pPr>
            <a:r>
              <a:rPr lang="es-ES" sz="2000" dirty="0" smtClean="0"/>
              <a:t>En el siguiente ejemplo se utiliza la cláusula WHERE para recuperar la dirección de correo de una empresa que está fuera de los Estados Unidos (US) y en una ciudad cuyo nombre empieza con A.</a:t>
            </a:r>
          </a:p>
          <a:p>
            <a:pPr marL="542925" indent="-273050">
              <a:buNone/>
              <a:tabLst>
                <a:tab pos="449263" algn="l"/>
              </a:tabLst>
            </a:pPr>
            <a:r>
              <a:rPr lang="es-ES" sz="1800" dirty="0" smtClean="0"/>
              <a:t>USE </a:t>
            </a:r>
            <a:r>
              <a:rPr lang="es-ES" sz="1800" dirty="0" err="1" smtClean="0"/>
              <a:t>AdventureWorks</a:t>
            </a:r>
            <a:r>
              <a:rPr lang="es-ES" sz="1800" dirty="0" smtClean="0"/>
              <a:t> ; </a:t>
            </a:r>
          </a:p>
          <a:p>
            <a:pPr marL="542925" indent="-273050">
              <a:buNone/>
              <a:tabLst>
                <a:tab pos="449263" algn="l"/>
              </a:tabLst>
            </a:pPr>
            <a:r>
              <a:rPr lang="es-ES" sz="1800" dirty="0" smtClean="0"/>
              <a:t>GO </a:t>
            </a:r>
          </a:p>
          <a:p>
            <a:pPr marL="542925" indent="-273050">
              <a:buNone/>
              <a:tabLst>
                <a:tab pos="449263" algn="l"/>
              </a:tabLst>
            </a:pPr>
            <a:r>
              <a:rPr lang="en-US" sz="1800" dirty="0" smtClean="0"/>
              <a:t>SELECT AddressLine1, AddressLine2, City, </a:t>
            </a:r>
            <a:r>
              <a:rPr lang="en-US" sz="1800" dirty="0" err="1" smtClean="0"/>
              <a:t>PostalCode</a:t>
            </a:r>
            <a:r>
              <a:rPr lang="en-US" sz="1800" dirty="0" smtClean="0"/>
              <a:t>, </a:t>
            </a:r>
            <a:r>
              <a:rPr lang="en-US" sz="1800" dirty="0" err="1" smtClean="0"/>
              <a:t>CountryRegionCode</a:t>
            </a:r>
            <a:endParaRPr lang="en-US" sz="1800" dirty="0" smtClean="0"/>
          </a:p>
          <a:p>
            <a:pPr marL="542925" indent="-273050">
              <a:buNone/>
              <a:tabLst>
                <a:tab pos="449263" algn="l"/>
              </a:tabLst>
            </a:pPr>
            <a:r>
              <a:rPr lang="es-ES" sz="1800" dirty="0" smtClean="0"/>
              <a:t>FROM </a:t>
            </a:r>
            <a:r>
              <a:rPr lang="es-ES" sz="1800" dirty="0" err="1" smtClean="0"/>
              <a:t>Person.Address</a:t>
            </a:r>
            <a:r>
              <a:rPr lang="es-ES" sz="1800" dirty="0" smtClean="0"/>
              <a:t> AS a </a:t>
            </a:r>
          </a:p>
          <a:p>
            <a:pPr marL="542925" indent="-273050">
              <a:buNone/>
              <a:tabLst>
                <a:tab pos="449263" algn="l"/>
              </a:tabLst>
            </a:pPr>
            <a:r>
              <a:rPr lang="es-ES" sz="1800" dirty="0" smtClean="0"/>
              <a:t>   JOIN </a:t>
            </a:r>
            <a:r>
              <a:rPr lang="es-ES" sz="1800" dirty="0" err="1" smtClean="0"/>
              <a:t>Person.StateProvince</a:t>
            </a:r>
            <a:r>
              <a:rPr lang="es-ES" sz="1800" dirty="0" smtClean="0"/>
              <a:t> AS s </a:t>
            </a:r>
          </a:p>
          <a:p>
            <a:pPr marL="542925" indent="-273050">
              <a:buNone/>
              <a:tabLst>
                <a:tab pos="449263" algn="l"/>
              </a:tabLst>
            </a:pPr>
            <a:r>
              <a:rPr lang="es-ES" sz="1800" dirty="0" smtClean="0"/>
              <a:t>     ON </a:t>
            </a:r>
            <a:r>
              <a:rPr lang="es-ES" sz="1800" dirty="0" err="1" smtClean="0"/>
              <a:t>a.StateProvinceID</a:t>
            </a:r>
            <a:r>
              <a:rPr lang="es-ES" sz="1800" dirty="0" smtClean="0"/>
              <a:t> = </a:t>
            </a:r>
            <a:r>
              <a:rPr lang="es-ES" sz="1800" dirty="0" err="1" smtClean="0"/>
              <a:t>s.StateProvinceID</a:t>
            </a:r>
            <a:r>
              <a:rPr lang="es-ES" sz="1800" dirty="0" smtClean="0"/>
              <a:t> </a:t>
            </a:r>
          </a:p>
          <a:p>
            <a:pPr marL="542925" indent="-273050">
              <a:buNone/>
              <a:tabLst>
                <a:tab pos="449263" algn="l"/>
              </a:tabLst>
            </a:pPr>
            <a:r>
              <a:rPr lang="en-US" sz="1800" dirty="0" smtClean="0"/>
              <a:t>WHERE </a:t>
            </a:r>
            <a:r>
              <a:rPr lang="en-US" sz="1800" dirty="0" err="1" smtClean="0"/>
              <a:t>CountryRegionCode</a:t>
            </a:r>
            <a:r>
              <a:rPr lang="en-US" sz="1800" dirty="0" smtClean="0"/>
              <a:t> NOT IN ('US') AND City LIKE 'A%' ;</a:t>
            </a:r>
          </a:p>
          <a:p>
            <a:endParaRPr lang="es-ES"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Operadores AND y OR</a:t>
            </a:r>
            <a:endParaRPr lang="es-ES" dirty="0"/>
          </a:p>
        </p:txBody>
      </p:sp>
      <p:sp>
        <p:nvSpPr>
          <p:cNvPr id="4" name="3 Rectángulo"/>
          <p:cNvSpPr/>
          <p:nvPr/>
        </p:nvSpPr>
        <p:spPr>
          <a:xfrm>
            <a:off x="899592" y="1844824"/>
            <a:ext cx="7272808" cy="3447098"/>
          </a:xfrm>
          <a:prstGeom prst="rect">
            <a:avLst/>
          </a:prstGeom>
        </p:spPr>
        <p:txBody>
          <a:bodyPr wrap="square">
            <a:spAutoFit/>
          </a:bodyPr>
          <a:lstStyle/>
          <a:p>
            <a:r>
              <a:rPr lang="es-ES" sz="2000" dirty="0" smtClean="0"/>
              <a:t>Ejemplos </a:t>
            </a:r>
            <a:r>
              <a:rPr lang="es-ES" sz="2000" dirty="0"/>
              <a:t>de operadores AND y OR</a:t>
            </a:r>
          </a:p>
          <a:p>
            <a:endParaRPr lang="es-ES" dirty="0"/>
          </a:p>
          <a:p>
            <a:pPr marL="360363"/>
            <a:r>
              <a:rPr lang="es-ES" dirty="0" smtClean="0"/>
              <a:t>SELECT </a:t>
            </a:r>
            <a:r>
              <a:rPr lang="es-ES" dirty="0" err="1" smtClean="0"/>
              <a:t>lastname</a:t>
            </a:r>
            <a:r>
              <a:rPr lang="es-ES" dirty="0" smtClean="0"/>
              <a:t>, </a:t>
            </a:r>
            <a:r>
              <a:rPr lang="es-ES" dirty="0" err="1" smtClean="0"/>
              <a:t>firstname</a:t>
            </a:r>
            <a:r>
              <a:rPr lang="es-ES" dirty="0" smtClean="0"/>
              <a:t>, </a:t>
            </a:r>
            <a:r>
              <a:rPr lang="es-ES" dirty="0" err="1" smtClean="0"/>
              <a:t>city</a:t>
            </a:r>
            <a:endParaRPr lang="es-ES" dirty="0" smtClean="0"/>
          </a:p>
          <a:p>
            <a:pPr marL="360363"/>
            <a:r>
              <a:rPr lang="es-ES" dirty="0" smtClean="0"/>
              <a:t>FROM </a:t>
            </a:r>
            <a:r>
              <a:rPr lang="es-ES" dirty="0" err="1" smtClean="0"/>
              <a:t>Employees</a:t>
            </a:r>
            <a:endParaRPr lang="es-ES" dirty="0" smtClean="0"/>
          </a:p>
          <a:p>
            <a:pPr marL="360363"/>
            <a:r>
              <a:rPr lang="es-ES" dirty="0" smtClean="0"/>
              <a:t>WHERE </a:t>
            </a:r>
            <a:r>
              <a:rPr lang="es-ES" dirty="0" err="1" smtClean="0"/>
              <a:t>lastname</a:t>
            </a:r>
            <a:r>
              <a:rPr lang="es-ES" dirty="0" smtClean="0"/>
              <a:t> LIKE 'b%'</a:t>
            </a:r>
          </a:p>
          <a:p>
            <a:pPr marL="360363"/>
            <a:r>
              <a:rPr lang="en-US" dirty="0" smtClean="0"/>
              <a:t>AND city NOT IN ('</a:t>
            </a:r>
            <a:r>
              <a:rPr lang="en-US" dirty="0" err="1" smtClean="0"/>
              <a:t>seattle','redmond','tacoma</a:t>
            </a:r>
            <a:r>
              <a:rPr lang="en-US" dirty="0" smtClean="0"/>
              <a:t>')</a:t>
            </a:r>
          </a:p>
          <a:p>
            <a:pPr marL="360363"/>
            <a:endParaRPr lang="es-ES" dirty="0" smtClean="0"/>
          </a:p>
          <a:p>
            <a:pPr marL="360363"/>
            <a:r>
              <a:rPr lang="en-US" dirty="0" smtClean="0"/>
              <a:t>SELECT </a:t>
            </a:r>
            <a:r>
              <a:rPr lang="en-US" dirty="0" err="1" smtClean="0"/>
              <a:t>lastname</a:t>
            </a:r>
            <a:r>
              <a:rPr lang="en-US" dirty="0" smtClean="0"/>
              <a:t>, </a:t>
            </a:r>
            <a:r>
              <a:rPr lang="en-US" dirty="0" err="1" smtClean="0"/>
              <a:t>firstname</a:t>
            </a:r>
            <a:r>
              <a:rPr lang="en-US" dirty="0" smtClean="0"/>
              <a:t>, city, </a:t>
            </a:r>
            <a:r>
              <a:rPr lang="en-US" dirty="0" err="1" smtClean="0"/>
              <a:t>hiredate</a:t>
            </a:r>
            <a:endParaRPr lang="en-US" dirty="0" smtClean="0"/>
          </a:p>
          <a:p>
            <a:pPr marL="360363"/>
            <a:r>
              <a:rPr lang="es-ES" dirty="0" smtClean="0"/>
              <a:t>FROM </a:t>
            </a:r>
            <a:r>
              <a:rPr lang="es-ES" dirty="0" err="1" smtClean="0"/>
              <a:t>Employees</a:t>
            </a:r>
            <a:endParaRPr lang="es-ES" dirty="0" smtClean="0"/>
          </a:p>
          <a:p>
            <a:pPr marL="360363"/>
            <a:r>
              <a:rPr lang="en-US" dirty="0" smtClean="0"/>
              <a:t>WHERE </a:t>
            </a:r>
            <a:r>
              <a:rPr lang="en-US" dirty="0" err="1" smtClean="0"/>
              <a:t>hiredate</a:t>
            </a:r>
            <a:r>
              <a:rPr lang="en-US" dirty="0" smtClean="0"/>
              <a:t> BETWEEN '01/01/1993' AND '31/12/1993'</a:t>
            </a:r>
          </a:p>
          <a:p>
            <a:pPr marL="360363"/>
            <a:r>
              <a:rPr lang="es-ES" dirty="0" smtClean="0"/>
              <a:t>OR </a:t>
            </a:r>
            <a:r>
              <a:rPr lang="es-ES" dirty="0" err="1" smtClean="0"/>
              <a:t>city</a:t>
            </a:r>
            <a:r>
              <a:rPr lang="es-ES" dirty="0" smtClean="0"/>
              <a:t> &lt;&gt; '</a:t>
            </a:r>
            <a:r>
              <a:rPr lang="es-ES" dirty="0" err="1" smtClean="0"/>
              <a:t>london</a:t>
            </a:r>
            <a:r>
              <a:rPr lang="es-ES" dirty="0" smtClean="0"/>
              <a:t>'</a:t>
            </a:r>
          </a:p>
          <a:p>
            <a:pPr marL="360363"/>
            <a:r>
              <a:rPr lang="es-ES" dirty="0" smtClean="0"/>
              <a:t>GO</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971600" y="1844824"/>
            <a:ext cx="7344816" cy="2985433"/>
          </a:xfrm>
          <a:prstGeom prst="rect">
            <a:avLst/>
          </a:prstGeom>
        </p:spPr>
        <p:txBody>
          <a:bodyPr wrap="square">
            <a:spAutoFit/>
          </a:bodyPr>
          <a:lstStyle/>
          <a:p>
            <a:r>
              <a:rPr lang="es-ES" sz="2000" dirty="0" smtClean="0"/>
              <a:t>AL </a:t>
            </a:r>
            <a:r>
              <a:rPr lang="es-ES" sz="2000" dirty="0"/>
              <a:t>comparar valores DATETIME hay que tener cuidado ya que almacena tanto la fecha como la hora.</a:t>
            </a:r>
          </a:p>
          <a:p>
            <a:r>
              <a:rPr lang="es-ES" sz="2000" dirty="0"/>
              <a:t>Por tanto, es muy importante utilizar la función </a:t>
            </a:r>
            <a:r>
              <a:rPr lang="es-ES" sz="2000" dirty="0" smtClean="0"/>
              <a:t>CONVERT / CAST</a:t>
            </a:r>
          </a:p>
          <a:p>
            <a:r>
              <a:rPr lang="es-ES" sz="2000" dirty="0" smtClean="0"/>
              <a:t>Actualmente se recomienda usar el tipo DATE si no se desea conservar la hora</a:t>
            </a:r>
            <a:endParaRPr lang="es-ES" sz="2000" dirty="0"/>
          </a:p>
          <a:p>
            <a:endParaRPr lang="es-ES" dirty="0"/>
          </a:p>
          <a:p>
            <a:pPr marL="360363"/>
            <a:r>
              <a:rPr lang="es-ES" dirty="0"/>
              <a:t>USE </a:t>
            </a:r>
            <a:r>
              <a:rPr lang="es-ES" dirty="0" err="1" smtClean="0"/>
              <a:t>adventureWorks</a:t>
            </a:r>
            <a:endParaRPr lang="es-ES" dirty="0"/>
          </a:p>
          <a:p>
            <a:pPr marL="355600"/>
            <a:r>
              <a:rPr lang="es-ES" dirty="0" smtClean="0"/>
              <a:t>SELECT </a:t>
            </a:r>
            <a:r>
              <a:rPr lang="es-ES" dirty="0" err="1" smtClean="0"/>
              <a:t>salesorderid</a:t>
            </a:r>
            <a:r>
              <a:rPr lang="es-ES" dirty="0" smtClean="0"/>
              <a:t>, </a:t>
            </a:r>
            <a:r>
              <a:rPr lang="es-ES" dirty="0" err="1" smtClean="0"/>
              <a:t>customerid</a:t>
            </a:r>
            <a:r>
              <a:rPr lang="es-ES" dirty="0" smtClean="0"/>
              <a:t>, </a:t>
            </a:r>
            <a:r>
              <a:rPr lang="es-ES" dirty="0" err="1" smtClean="0"/>
              <a:t>SalesPersonID</a:t>
            </a:r>
            <a:r>
              <a:rPr lang="es-ES" dirty="0" smtClean="0"/>
              <a:t>, </a:t>
            </a:r>
            <a:r>
              <a:rPr lang="es-ES" dirty="0" err="1" smtClean="0"/>
              <a:t>orderdate</a:t>
            </a:r>
            <a:endParaRPr lang="es-ES" dirty="0" smtClean="0"/>
          </a:p>
          <a:p>
            <a:pPr marL="355600"/>
            <a:r>
              <a:rPr lang="es-ES" dirty="0" smtClean="0"/>
              <a:t>FROM </a:t>
            </a:r>
            <a:r>
              <a:rPr lang="es-ES" dirty="0" err="1" smtClean="0"/>
              <a:t>Sales.SalesOrderHeader</a:t>
            </a:r>
            <a:endParaRPr lang="es-ES" dirty="0" smtClean="0"/>
          </a:p>
          <a:p>
            <a:pPr marL="355600"/>
            <a:r>
              <a:rPr lang="es-ES" dirty="0" smtClean="0"/>
              <a:t>WHERE CONVERT(VARCHAR(20),orderdate,102) &gt; '2004.07.04'</a:t>
            </a:r>
          </a:p>
          <a:p>
            <a:pPr marL="360363"/>
            <a:endParaRPr lang="es-ES" dirty="0"/>
          </a:p>
        </p:txBody>
      </p:sp>
      <p:sp>
        <p:nvSpPr>
          <p:cNvPr id="3" name="1 Título"/>
          <p:cNvSpPr>
            <a:spLocks noGrp="1"/>
          </p:cNvSpPr>
          <p:nvPr>
            <p:ph type="title"/>
          </p:nvPr>
        </p:nvSpPr>
        <p:spPr>
          <a:xfrm>
            <a:off x="914400" y="274638"/>
            <a:ext cx="7772400" cy="1143000"/>
          </a:xfrm>
        </p:spPr>
        <p:txBody>
          <a:bodyPr/>
          <a:lstStyle/>
          <a:p>
            <a:r>
              <a:rPr lang="es-ES" dirty="0" smtClean="0"/>
              <a:t>Comparar valores DATETIME</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Comparaciones con NULL</a:t>
            </a:r>
            <a:endParaRPr lang="es-ES" dirty="0"/>
          </a:p>
        </p:txBody>
      </p:sp>
      <p:sp>
        <p:nvSpPr>
          <p:cNvPr id="3" name="2 Marcador de contenido"/>
          <p:cNvSpPr>
            <a:spLocks noGrp="1"/>
          </p:cNvSpPr>
          <p:nvPr>
            <p:ph sz="quarter" idx="1"/>
          </p:nvPr>
        </p:nvSpPr>
        <p:spPr>
          <a:xfrm>
            <a:off x="914400" y="1844824"/>
            <a:ext cx="5385792" cy="4174976"/>
          </a:xfrm>
        </p:spPr>
        <p:txBody>
          <a:bodyPr>
            <a:normAutofit/>
          </a:bodyPr>
          <a:lstStyle/>
          <a:p>
            <a:pPr marL="0" indent="0">
              <a:buNone/>
            </a:pPr>
            <a:r>
              <a:rPr lang="es-ES" sz="2000" dirty="0" smtClean="0"/>
              <a:t>Selecciona de la lista de proveedores los que tienen/no tienen un valor NULL en la columna región.</a:t>
            </a:r>
          </a:p>
          <a:p>
            <a:pPr marL="363538" indent="-3175">
              <a:buNone/>
            </a:pPr>
            <a:r>
              <a:rPr lang="es-ES" sz="1900" dirty="0" smtClean="0"/>
              <a:t>USE </a:t>
            </a:r>
            <a:r>
              <a:rPr lang="es-ES" sz="1900" dirty="0" err="1" smtClean="0"/>
              <a:t>Northwind</a:t>
            </a:r>
            <a:endParaRPr lang="es-ES" sz="1900" dirty="0" smtClean="0"/>
          </a:p>
          <a:p>
            <a:pPr marL="363538" indent="-3175">
              <a:buNone/>
            </a:pPr>
            <a:r>
              <a:rPr lang="es-ES" sz="1900" dirty="0" smtClean="0"/>
              <a:t>SELECT </a:t>
            </a:r>
            <a:r>
              <a:rPr lang="es-ES" sz="1900" dirty="0" err="1" smtClean="0"/>
              <a:t>companyname</a:t>
            </a:r>
            <a:r>
              <a:rPr lang="es-ES" sz="1900" dirty="0" smtClean="0"/>
              <a:t>, </a:t>
            </a:r>
            <a:r>
              <a:rPr lang="es-ES" sz="1900" dirty="0" err="1" smtClean="0"/>
              <a:t>contactname</a:t>
            </a:r>
            <a:r>
              <a:rPr lang="es-ES" sz="1900" dirty="0" smtClean="0"/>
              <a:t>, </a:t>
            </a:r>
            <a:r>
              <a:rPr lang="es-ES" sz="1900" dirty="0" err="1" smtClean="0"/>
              <a:t>region</a:t>
            </a:r>
            <a:endParaRPr lang="es-ES" sz="1900" dirty="0" smtClean="0"/>
          </a:p>
          <a:p>
            <a:pPr marL="363538" indent="-3175">
              <a:buNone/>
            </a:pPr>
            <a:r>
              <a:rPr lang="es-ES" sz="1900" dirty="0" smtClean="0"/>
              <a:t>FROM </a:t>
            </a:r>
            <a:r>
              <a:rPr lang="es-ES" sz="1900" dirty="0" err="1" smtClean="0"/>
              <a:t>Suppliers</a:t>
            </a:r>
            <a:endParaRPr lang="es-ES" sz="1900" dirty="0" smtClean="0"/>
          </a:p>
          <a:p>
            <a:pPr marL="363538" indent="-3175">
              <a:buNone/>
            </a:pPr>
            <a:r>
              <a:rPr lang="en-US" sz="1900" dirty="0" smtClean="0"/>
              <a:t>WHERE region IS NOT NULL</a:t>
            </a:r>
          </a:p>
          <a:p>
            <a:pPr marL="363538" indent="-3175">
              <a:buNone/>
            </a:pPr>
            <a:endParaRPr lang="en-US" sz="1900" dirty="0" smtClean="0"/>
          </a:p>
          <a:p>
            <a:pPr marL="363538" indent="-3175">
              <a:buNone/>
            </a:pPr>
            <a:r>
              <a:rPr lang="es-ES" sz="1900" dirty="0" smtClean="0"/>
              <a:t>SELECT </a:t>
            </a:r>
            <a:r>
              <a:rPr lang="es-ES" sz="1900" dirty="0" err="1" smtClean="0"/>
              <a:t>companyname</a:t>
            </a:r>
            <a:r>
              <a:rPr lang="es-ES" sz="1900" dirty="0" smtClean="0"/>
              <a:t>, </a:t>
            </a:r>
            <a:r>
              <a:rPr lang="es-ES" sz="1900" dirty="0" err="1" smtClean="0"/>
              <a:t>contactname</a:t>
            </a:r>
            <a:r>
              <a:rPr lang="es-ES" sz="1900" dirty="0" smtClean="0"/>
              <a:t>, </a:t>
            </a:r>
            <a:r>
              <a:rPr lang="es-ES" sz="1900" dirty="0" err="1" smtClean="0"/>
              <a:t>region</a:t>
            </a:r>
            <a:endParaRPr lang="es-ES" sz="1900" dirty="0" smtClean="0"/>
          </a:p>
          <a:p>
            <a:pPr marL="363538" indent="-3175">
              <a:buNone/>
            </a:pPr>
            <a:r>
              <a:rPr lang="es-ES" sz="1900" dirty="0" smtClean="0"/>
              <a:t>FROM </a:t>
            </a:r>
            <a:r>
              <a:rPr lang="es-ES" sz="1900" dirty="0" err="1" smtClean="0"/>
              <a:t>Suppliers</a:t>
            </a:r>
            <a:endParaRPr lang="es-ES" sz="1900" dirty="0" smtClean="0"/>
          </a:p>
          <a:p>
            <a:pPr marL="363538" indent="-3175">
              <a:buNone/>
            </a:pPr>
            <a:r>
              <a:rPr lang="es-ES" sz="1900" dirty="0" smtClean="0"/>
              <a:t>WHERE </a:t>
            </a:r>
            <a:r>
              <a:rPr lang="es-ES" sz="1900" dirty="0" err="1" smtClean="0"/>
              <a:t>region</a:t>
            </a:r>
            <a:r>
              <a:rPr lang="es-ES" sz="1900" dirty="0" smtClean="0"/>
              <a:t> IS NULL</a:t>
            </a:r>
          </a:p>
          <a:p>
            <a:pPr marL="363538" indent="-3175">
              <a:buNone/>
            </a:pPr>
            <a:r>
              <a:rPr lang="es-ES" sz="1900" dirty="0" smtClean="0"/>
              <a:t>GO</a:t>
            </a:r>
          </a:p>
          <a:p>
            <a:endParaRPr lang="es-ES"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8195" name="Picture 3"/>
          <p:cNvPicPr>
            <a:picLocks noChangeAspect="1" noChangeArrowheads="1"/>
          </p:cNvPicPr>
          <p:nvPr/>
        </p:nvPicPr>
        <p:blipFill>
          <a:blip r:embed="rId3" cstate="print"/>
          <a:srcRect l="40025" t="39080" r="41600" b="20600"/>
          <a:stretch>
            <a:fillRect/>
          </a:stretch>
        </p:blipFill>
        <p:spPr bwMode="auto">
          <a:xfrm>
            <a:off x="6228184" y="2060848"/>
            <a:ext cx="2520280" cy="3456384"/>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Antes de empezar</a:t>
            </a:r>
            <a:endParaRPr lang="es-ES" dirty="0"/>
          </a:p>
        </p:txBody>
      </p:sp>
      <p:sp>
        <p:nvSpPr>
          <p:cNvPr id="3" name="2 Marcador de contenido"/>
          <p:cNvSpPr>
            <a:spLocks noGrp="1"/>
          </p:cNvSpPr>
          <p:nvPr>
            <p:ph sz="quarter" idx="1"/>
          </p:nvPr>
        </p:nvSpPr>
        <p:spPr>
          <a:xfrm>
            <a:off x="899592" y="1772816"/>
            <a:ext cx="7772400" cy="4572000"/>
          </a:xfrm>
        </p:spPr>
        <p:txBody>
          <a:bodyPr>
            <a:normAutofit/>
          </a:bodyPr>
          <a:lstStyle/>
          <a:p>
            <a:pPr algn="just">
              <a:buNone/>
            </a:pPr>
            <a:r>
              <a:rPr lang="es-ES" sz="2200" b="1" dirty="0" smtClean="0"/>
              <a:t>Determinar qué columnas devolver</a:t>
            </a:r>
          </a:p>
          <a:p>
            <a:pPr algn="just"/>
            <a:r>
              <a:rPr lang="es-ES" sz="2000" dirty="0" smtClean="0"/>
              <a:t>Es importante devolver únicamente las columnas necesarias. Si no es así, puede verse afectado el rendimiento por dos factores:</a:t>
            </a:r>
          </a:p>
          <a:p>
            <a:pPr marL="620713" indent="-261938" algn="just">
              <a:buFont typeface="Wingdings" pitchFamily="2" charset="2"/>
              <a:buChar char="Ø"/>
            </a:pPr>
            <a:r>
              <a:rPr lang="es-ES" sz="2000" dirty="0" smtClean="0"/>
              <a:t>Utilización de la red.</a:t>
            </a:r>
          </a:p>
          <a:p>
            <a:pPr marL="620713" indent="-261938" algn="just">
              <a:buFont typeface="Wingdings" pitchFamily="2" charset="2"/>
              <a:buChar char="Ø"/>
            </a:pPr>
            <a:r>
              <a:rPr lang="es-ES" sz="2000" dirty="0" smtClean="0"/>
              <a:t>Uso de índices. El servidor puede utilizar índices no </a:t>
            </a:r>
            <a:r>
              <a:rPr lang="es-ES" sz="2000" dirty="0" err="1" smtClean="0"/>
              <a:t>cluster</a:t>
            </a:r>
            <a:r>
              <a:rPr lang="es-ES" sz="2000" dirty="0" smtClean="0"/>
              <a:t> para satisfacer consultas que usan sólo un subconjunto de las columnas de una tabla. Si añadimos más columnas de las necesarias podemos hacer que la consulta no sea cubierta por estos índices y no utilizarlos con la consiguiente pérdida de rendimiento.</a:t>
            </a:r>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ES" dirty="0" smtClean="0"/>
              <a:t>Uso de campos de búsqueda opcionales con diferentes consultas</a:t>
            </a:r>
            <a:endParaRPr lang="es-ES" dirty="0"/>
          </a:p>
        </p:txBody>
      </p:sp>
      <p:sp>
        <p:nvSpPr>
          <p:cNvPr id="3" name="2 Marcador de contenido"/>
          <p:cNvSpPr>
            <a:spLocks noGrp="1"/>
          </p:cNvSpPr>
          <p:nvPr>
            <p:ph sz="quarter" idx="1"/>
          </p:nvPr>
        </p:nvSpPr>
        <p:spPr>
          <a:xfrm>
            <a:off x="179512" y="1772816"/>
            <a:ext cx="8964488" cy="3600400"/>
          </a:xfrm>
        </p:spPr>
        <p:txBody>
          <a:bodyPr numCol="2">
            <a:normAutofit/>
          </a:bodyPr>
          <a:lstStyle/>
          <a:p>
            <a:pPr>
              <a:buNone/>
            </a:pPr>
            <a:r>
              <a:rPr lang="es-ES" sz="1800" dirty="0" smtClean="0"/>
              <a:t>USE </a:t>
            </a:r>
            <a:r>
              <a:rPr lang="es-ES" sz="1800" dirty="0" err="1" smtClean="0"/>
              <a:t>Northwind</a:t>
            </a:r>
            <a:endParaRPr lang="es-ES" sz="1800" dirty="0" smtClean="0"/>
          </a:p>
          <a:p>
            <a:pPr>
              <a:buNone/>
            </a:pPr>
            <a:r>
              <a:rPr lang="es-ES" sz="1800" dirty="0" smtClean="0"/>
              <a:t>DECLARE @</a:t>
            </a:r>
            <a:r>
              <a:rPr lang="es-ES" sz="1800" dirty="0" err="1" smtClean="0"/>
              <a:t>title</a:t>
            </a:r>
            <a:r>
              <a:rPr lang="es-ES" sz="1800" dirty="0" smtClean="0"/>
              <a:t> VARCHAR(60), </a:t>
            </a:r>
          </a:p>
          <a:p>
            <a:pPr>
              <a:buNone/>
            </a:pPr>
            <a:r>
              <a:rPr lang="es-ES" sz="1800" dirty="0" smtClean="0"/>
              <a:t>@</a:t>
            </a:r>
            <a:r>
              <a:rPr lang="es-ES" sz="1800" dirty="0" err="1" smtClean="0"/>
              <a:t>city</a:t>
            </a:r>
            <a:r>
              <a:rPr lang="es-ES" sz="1800" dirty="0" smtClean="0"/>
              <a:t> VARCHAR(30)</a:t>
            </a:r>
          </a:p>
          <a:p>
            <a:pPr>
              <a:buNone/>
            </a:pPr>
            <a:r>
              <a:rPr lang="es-ES" sz="1800" dirty="0" smtClean="0"/>
              <a:t>SET @</a:t>
            </a:r>
            <a:r>
              <a:rPr lang="es-ES" sz="1800" dirty="0" err="1" smtClean="0"/>
              <a:t>title</a:t>
            </a:r>
            <a:r>
              <a:rPr lang="es-ES" sz="1800" dirty="0" smtClean="0"/>
              <a:t> = NULL</a:t>
            </a:r>
          </a:p>
          <a:p>
            <a:pPr>
              <a:buNone/>
            </a:pPr>
            <a:r>
              <a:rPr lang="es-ES" sz="1800" dirty="0" smtClean="0"/>
              <a:t>SET @</a:t>
            </a:r>
            <a:r>
              <a:rPr lang="es-ES" sz="1800" dirty="0" err="1" smtClean="0"/>
              <a:t>city</a:t>
            </a:r>
            <a:r>
              <a:rPr lang="es-ES" sz="1800" dirty="0" smtClean="0"/>
              <a:t> = 'London’</a:t>
            </a:r>
          </a:p>
          <a:p>
            <a:pPr>
              <a:buNone/>
            </a:pPr>
            <a:r>
              <a:rPr lang="en-US" sz="1800" dirty="0" smtClean="0"/>
              <a:t>IF @title IS NOT NULL AND @city IS NULL</a:t>
            </a:r>
          </a:p>
          <a:p>
            <a:pPr>
              <a:buNone/>
            </a:pPr>
            <a:r>
              <a:rPr lang="en-US" sz="1800" dirty="0" smtClean="0"/>
              <a:t>  SELECT </a:t>
            </a:r>
            <a:r>
              <a:rPr lang="en-US" sz="1800" dirty="0" err="1" smtClean="0"/>
              <a:t>lastname</a:t>
            </a:r>
            <a:r>
              <a:rPr lang="en-US" sz="1800" dirty="0" smtClean="0"/>
              <a:t>, </a:t>
            </a:r>
            <a:r>
              <a:rPr lang="en-US" sz="1800" dirty="0" err="1" smtClean="0"/>
              <a:t>firstname</a:t>
            </a:r>
            <a:r>
              <a:rPr lang="en-US" sz="1800" dirty="0" smtClean="0"/>
              <a:t>, title, city</a:t>
            </a:r>
          </a:p>
          <a:p>
            <a:pPr>
              <a:buNone/>
            </a:pPr>
            <a:r>
              <a:rPr lang="es-ES" sz="1800" dirty="0" smtClean="0"/>
              <a:t>  FROM </a:t>
            </a:r>
            <a:r>
              <a:rPr lang="es-ES" sz="1800" dirty="0" err="1" smtClean="0"/>
              <a:t>Employees</a:t>
            </a:r>
            <a:endParaRPr lang="es-ES" sz="1800" dirty="0" smtClean="0"/>
          </a:p>
          <a:p>
            <a:pPr>
              <a:buNone/>
            </a:pPr>
            <a:r>
              <a:rPr lang="es-ES" sz="1800" dirty="0" smtClean="0"/>
              <a:t>  WHERE </a:t>
            </a:r>
            <a:r>
              <a:rPr lang="es-ES" sz="1800" dirty="0" err="1" smtClean="0"/>
              <a:t>title</a:t>
            </a:r>
            <a:r>
              <a:rPr lang="es-ES" sz="1800" dirty="0" smtClean="0"/>
              <a:t> = @</a:t>
            </a:r>
            <a:r>
              <a:rPr lang="es-ES" sz="1800" dirty="0" err="1" smtClean="0"/>
              <a:t>title</a:t>
            </a:r>
            <a:endParaRPr lang="es-ES" sz="1800" dirty="0" smtClean="0"/>
          </a:p>
          <a:p>
            <a:pPr>
              <a:buNone/>
            </a:pPr>
            <a:r>
              <a:rPr lang="en-US" sz="1800" dirty="0" smtClean="0"/>
              <a:t>IF @title IS NULL AND @city IS NOT NULL</a:t>
            </a:r>
          </a:p>
          <a:p>
            <a:pPr>
              <a:buNone/>
            </a:pPr>
            <a:r>
              <a:rPr lang="en-US" sz="1800" dirty="0" smtClean="0"/>
              <a:t>  SELECT </a:t>
            </a:r>
            <a:r>
              <a:rPr lang="en-US" sz="1800" dirty="0" err="1" smtClean="0"/>
              <a:t>lastname</a:t>
            </a:r>
            <a:r>
              <a:rPr lang="en-US" sz="1800" dirty="0" smtClean="0"/>
              <a:t>, </a:t>
            </a:r>
            <a:r>
              <a:rPr lang="en-US" sz="1800" dirty="0" err="1" smtClean="0"/>
              <a:t>firstname</a:t>
            </a:r>
            <a:r>
              <a:rPr lang="en-US" sz="1800" dirty="0" smtClean="0"/>
              <a:t>, title, city</a:t>
            </a:r>
          </a:p>
          <a:p>
            <a:pPr>
              <a:buNone/>
            </a:pPr>
            <a:r>
              <a:rPr lang="es-ES" sz="1800" dirty="0" smtClean="0"/>
              <a:t>  FROM </a:t>
            </a:r>
            <a:r>
              <a:rPr lang="es-ES" sz="1800" dirty="0" err="1" smtClean="0"/>
              <a:t>Employees</a:t>
            </a:r>
            <a:endParaRPr lang="es-ES" sz="1800" dirty="0" smtClean="0"/>
          </a:p>
          <a:p>
            <a:pPr>
              <a:buNone/>
            </a:pPr>
            <a:r>
              <a:rPr lang="es-ES" sz="1800" dirty="0" smtClean="0"/>
              <a:t>  WHERE </a:t>
            </a:r>
            <a:r>
              <a:rPr lang="es-ES" sz="1800" dirty="0" err="1" smtClean="0"/>
              <a:t>city</a:t>
            </a:r>
            <a:r>
              <a:rPr lang="es-ES" sz="1800" dirty="0" smtClean="0"/>
              <a:t> = @</a:t>
            </a:r>
            <a:r>
              <a:rPr lang="es-ES" sz="1800" dirty="0" err="1" smtClean="0"/>
              <a:t>city</a:t>
            </a:r>
            <a:endParaRPr lang="es-ES" sz="1800" dirty="0" smtClean="0"/>
          </a:p>
          <a:p>
            <a:pPr>
              <a:buNone/>
            </a:pPr>
            <a:r>
              <a:rPr lang="en-US" sz="1800" dirty="0" smtClean="0"/>
              <a:t>IF @title IS NOT NULL AND @city IS NOT NULL</a:t>
            </a:r>
          </a:p>
          <a:p>
            <a:pPr>
              <a:buNone/>
            </a:pPr>
            <a:r>
              <a:rPr lang="en-US" sz="1800" dirty="0" smtClean="0"/>
              <a:t>  SELECT </a:t>
            </a:r>
            <a:r>
              <a:rPr lang="en-US" sz="1800" dirty="0" err="1" smtClean="0"/>
              <a:t>lastname</a:t>
            </a:r>
            <a:r>
              <a:rPr lang="en-US" sz="1800" dirty="0" smtClean="0"/>
              <a:t>, </a:t>
            </a:r>
            <a:r>
              <a:rPr lang="en-US" sz="1800" dirty="0" err="1" smtClean="0"/>
              <a:t>firstname</a:t>
            </a:r>
            <a:r>
              <a:rPr lang="en-US" sz="1800" dirty="0" smtClean="0"/>
              <a:t>, title, city</a:t>
            </a:r>
          </a:p>
          <a:p>
            <a:pPr>
              <a:buNone/>
            </a:pPr>
            <a:r>
              <a:rPr lang="es-ES" sz="1800" dirty="0" smtClean="0"/>
              <a:t>  FROM </a:t>
            </a:r>
            <a:r>
              <a:rPr lang="es-ES" sz="1800" dirty="0" err="1" smtClean="0"/>
              <a:t>Employees</a:t>
            </a:r>
            <a:endParaRPr lang="es-ES" sz="1800" dirty="0" smtClean="0"/>
          </a:p>
          <a:p>
            <a:pPr>
              <a:buNone/>
            </a:pPr>
            <a:r>
              <a:rPr lang="es-ES" sz="1800" dirty="0" smtClean="0"/>
              <a:t>  WHERE </a:t>
            </a:r>
            <a:r>
              <a:rPr lang="es-ES" sz="1800" dirty="0" err="1" smtClean="0"/>
              <a:t>city</a:t>
            </a:r>
            <a:r>
              <a:rPr lang="es-ES" sz="1800" dirty="0" smtClean="0"/>
              <a:t> = @</a:t>
            </a:r>
            <a:r>
              <a:rPr lang="es-ES" sz="1800" dirty="0" err="1" smtClean="0"/>
              <a:t>city</a:t>
            </a:r>
            <a:endParaRPr lang="es-ES" sz="1800" dirty="0" smtClean="0"/>
          </a:p>
          <a:p>
            <a:pPr>
              <a:buNone/>
            </a:pPr>
            <a:r>
              <a:rPr lang="es-ES" sz="1800" dirty="0" smtClean="0"/>
              <a:t>  AND </a:t>
            </a:r>
            <a:r>
              <a:rPr lang="es-ES" sz="1800" dirty="0" err="1" smtClean="0"/>
              <a:t>title</a:t>
            </a:r>
            <a:r>
              <a:rPr lang="es-ES" sz="1800" dirty="0" smtClean="0"/>
              <a:t> = @</a:t>
            </a:r>
            <a:r>
              <a:rPr lang="es-ES" sz="1800" dirty="0" err="1" smtClean="0"/>
              <a:t>title</a:t>
            </a:r>
            <a:endParaRPr lang="es-ES" sz="1800" dirty="0" smtClean="0"/>
          </a:p>
          <a:p>
            <a:pPr>
              <a:buNone/>
            </a:pPr>
            <a:r>
              <a:rPr lang="es-ES" sz="1800" dirty="0" smtClean="0"/>
              <a:t>GO</a:t>
            </a:r>
            <a:endParaRPr lang="es-ES" sz="1800"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ES" dirty="0" smtClean="0"/>
              <a:t>Uso de campos de búsqueda opcionales con diferentes consultas</a:t>
            </a:r>
            <a:endParaRPr lang="es-ES" dirty="0"/>
          </a:p>
        </p:txBody>
      </p:sp>
      <p:sp>
        <p:nvSpPr>
          <p:cNvPr id="3" name="2 Marcador de contenido"/>
          <p:cNvSpPr>
            <a:spLocks noGrp="1"/>
          </p:cNvSpPr>
          <p:nvPr>
            <p:ph sz="quarter" idx="1"/>
          </p:nvPr>
        </p:nvSpPr>
        <p:spPr>
          <a:xfrm>
            <a:off x="914400" y="1447800"/>
            <a:ext cx="7978080" cy="4861520"/>
          </a:xfrm>
        </p:spPr>
        <p:txBody>
          <a:bodyPr>
            <a:normAutofit fontScale="25000" lnSpcReduction="20000"/>
          </a:bodyPr>
          <a:lstStyle/>
          <a:p>
            <a:pPr>
              <a:buNone/>
            </a:pPr>
            <a:r>
              <a:rPr lang="es-ES" sz="7200" dirty="0" smtClean="0"/>
              <a:t>/***************************************************</a:t>
            </a:r>
          </a:p>
          <a:p>
            <a:pPr>
              <a:buNone/>
            </a:pPr>
            <a:r>
              <a:rPr lang="es-ES" sz="7200" dirty="0" smtClean="0"/>
              <a:t>EL caso anterior se puede gestionar con una sola consulta utilizando la función ISNULL</a:t>
            </a:r>
          </a:p>
          <a:p>
            <a:pPr>
              <a:buNone/>
            </a:pPr>
            <a:r>
              <a:rPr lang="es-ES" sz="7200" dirty="0" smtClean="0"/>
              <a:t>La función ISNULL devuelve el segundo argumento si el primer argumento es nulo y si no </a:t>
            </a:r>
          </a:p>
          <a:p>
            <a:pPr>
              <a:buNone/>
            </a:pPr>
            <a:r>
              <a:rPr lang="es-ES" sz="7200" dirty="0" smtClean="0"/>
              <a:t>es así devuelve el primer argumento</a:t>
            </a:r>
          </a:p>
          <a:p>
            <a:pPr>
              <a:buNone/>
            </a:pPr>
            <a:r>
              <a:rPr lang="es-ES" sz="7200" dirty="0" smtClean="0"/>
              <a:t>****************************************************/</a:t>
            </a:r>
          </a:p>
          <a:p>
            <a:endParaRPr lang="es-ES" dirty="0" smtClean="0"/>
          </a:p>
          <a:p>
            <a:pPr>
              <a:buNone/>
            </a:pPr>
            <a:r>
              <a:rPr lang="es-ES" sz="7200" dirty="0" smtClean="0"/>
              <a:t>USE </a:t>
            </a:r>
            <a:r>
              <a:rPr lang="es-ES" sz="7200" dirty="0" err="1" smtClean="0"/>
              <a:t>Northwind</a:t>
            </a:r>
            <a:endParaRPr lang="es-ES" sz="7200" dirty="0" smtClean="0"/>
          </a:p>
          <a:p>
            <a:pPr>
              <a:buNone/>
            </a:pPr>
            <a:r>
              <a:rPr lang="es-ES" sz="7200" dirty="0" smtClean="0"/>
              <a:t>DECLARE @</a:t>
            </a:r>
            <a:r>
              <a:rPr lang="es-ES" sz="7200" dirty="0" err="1" smtClean="0"/>
              <a:t>title</a:t>
            </a:r>
            <a:r>
              <a:rPr lang="es-ES" sz="7200" dirty="0" smtClean="0"/>
              <a:t> VARCHAR(60), @</a:t>
            </a:r>
            <a:r>
              <a:rPr lang="es-ES" sz="7200" dirty="0" err="1" smtClean="0"/>
              <a:t>city</a:t>
            </a:r>
            <a:r>
              <a:rPr lang="es-ES" sz="7200" dirty="0" smtClean="0"/>
              <a:t> VARCHAR(30)</a:t>
            </a:r>
          </a:p>
          <a:p>
            <a:pPr>
              <a:buNone/>
            </a:pPr>
            <a:endParaRPr lang="es-ES" sz="7200" dirty="0" smtClean="0"/>
          </a:p>
          <a:p>
            <a:pPr>
              <a:buNone/>
            </a:pPr>
            <a:r>
              <a:rPr lang="es-ES" sz="7200" dirty="0" smtClean="0"/>
              <a:t>SET @</a:t>
            </a:r>
            <a:r>
              <a:rPr lang="es-ES" sz="7200" dirty="0" err="1" smtClean="0"/>
              <a:t>title</a:t>
            </a:r>
            <a:r>
              <a:rPr lang="es-ES" sz="7200" dirty="0" smtClean="0"/>
              <a:t> = NULL</a:t>
            </a:r>
          </a:p>
          <a:p>
            <a:pPr>
              <a:buNone/>
            </a:pPr>
            <a:r>
              <a:rPr lang="es-ES" sz="7200" dirty="0" smtClean="0"/>
              <a:t>SET @</a:t>
            </a:r>
            <a:r>
              <a:rPr lang="es-ES" sz="7200" dirty="0" err="1" smtClean="0"/>
              <a:t>city</a:t>
            </a:r>
            <a:r>
              <a:rPr lang="es-ES" sz="7200" dirty="0" smtClean="0"/>
              <a:t> = 'London'</a:t>
            </a:r>
          </a:p>
          <a:p>
            <a:pPr>
              <a:buNone/>
            </a:pPr>
            <a:endParaRPr lang="es-ES" sz="7200" dirty="0" smtClean="0"/>
          </a:p>
          <a:p>
            <a:pPr>
              <a:buNone/>
            </a:pPr>
            <a:r>
              <a:rPr lang="en-US" sz="7200" dirty="0" smtClean="0"/>
              <a:t>SELECT </a:t>
            </a:r>
            <a:r>
              <a:rPr lang="en-US" sz="7200" dirty="0" err="1" smtClean="0"/>
              <a:t>lastname</a:t>
            </a:r>
            <a:r>
              <a:rPr lang="en-US" sz="7200" dirty="0" smtClean="0"/>
              <a:t>, </a:t>
            </a:r>
            <a:r>
              <a:rPr lang="en-US" sz="7200" dirty="0" err="1" smtClean="0"/>
              <a:t>firstname</a:t>
            </a:r>
            <a:r>
              <a:rPr lang="en-US" sz="7200" dirty="0" smtClean="0"/>
              <a:t>, title, city</a:t>
            </a:r>
          </a:p>
          <a:p>
            <a:pPr>
              <a:buNone/>
            </a:pPr>
            <a:r>
              <a:rPr lang="es-ES" sz="7200" dirty="0" smtClean="0"/>
              <a:t>FROM </a:t>
            </a:r>
            <a:r>
              <a:rPr lang="es-ES" sz="7200" dirty="0" err="1" smtClean="0"/>
              <a:t>Employees</a:t>
            </a:r>
            <a:endParaRPr lang="es-ES" sz="7200" dirty="0" smtClean="0"/>
          </a:p>
          <a:p>
            <a:pPr>
              <a:buNone/>
            </a:pPr>
            <a:r>
              <a:rPr lang="es-ES" sz="7200" dirty="0" smtClean="0"/>
              <a:t>WHERE </a:t>
            </a:r>
            <a:r>
              <a:rPr lang="es-ES" sz="7200" dirty="0" err="1" smtClean="0"/>
              <a:t>city</a:t>
            </a:r>
            <a:r>
              <a:rPr lang="es-ES" sz="7200" dirty="0" smtClean="0"/>
              <a:t> = ISNULL(@</a:t>
            </a:r>
            <a:r>
              <a:rPr lang="es-ES" sz="7200" dirty="0" err="1" smtClean="0"/>
              <a:t>city,city</a:t>
            </a:r>
            <a:r>
              <a:rPr lang="es-ES" sz="7200" dirty="0" smtClean="0"/>
              <a:t>)</a:t>
            </a:r>
          </a:p>
          <a:p>
            <a:pPr>
              <a:buNone/>
            </a:pPr>
            <a:r>
              <a:rPr lang="es-ES" sz="7200" dirty="0" smtClean="0"/>
              <a:t>AND </a:t>
            </a:r>
            <a:r>
              <a:rPr lang="es-ES" sz="7200" dirty="0" err="1" smtClean="0"/>
              <a:t>title</a:t>
            </a:r>
            <a:r>
              <a:rPr lang="es-ES" sz="7200" dirty="0" smtClean="0"/>
              <a:t> = ISNULL(@</a:t>
            </a:r>
            <a:r>
              <a:rPr lang="es-ES" sz="7200" dirty="0" err="1" smtClean="0"/>
              <a:t>title,title</a:t>
            </a:r>
            <a:r>
              <a:rPr lang="es-ES" sz="7200" dirty="0" smtClean="0"/>
              <a:t>)</a:t>
            </a:r>
          </a:p>
          <a:p>
            <a:pPr>
              <a:buNone/>
            </a:pPr>
            <a:r>
              <a:rPr lang="es-ES" sz="7200" dirty="0" smtClean="0"/>
              <a:t>GO</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Funciones de agregado</a:t>
            </a:r>
            <a:endParaRPr lang="es-ES" dirty="0"/>
          </a:p>
        </p:txBody>
      </p:sp>
      <p:sp>
        <p:nvSpPr>
          <p:cNvPr id="3" name="2 Marcador de contenido"/>
          <p:cNvSpPr>
            <a:spLocks noGrp="1"/>
          </p:cNvSpPr>
          <p:nvPr>
            <p:ph sz="quarter" idx="1"/>
          </p:nvPr>
        </p:nvSpPr>
        <p:spPr>
          <a:xfrm>
            <a:off x="971600" y="1772816"/>
            <a:ext cx="7772400" cy="4608512"/>
          </a:xfrm>
        </p:spPr>
        <p:txBody>
          <a:bodyPr>
            <a:noAutofit/>
          </a:bodyPr>
          <a:lstStyle/>
          <a:p>
            <a:pPr>
              <a:lnSpc>
                <a:spcPct val="90000"/>
              </a:lnSpc>
            </a:pPr>
            <a:r>
              <a:rPr lang="es-ES" sz="2000" dirty="0" smtClean="0"/>
              <a:t>Las funciones de agregado realizan un cálculo sobre un conjunto de valores y devuelven un solo valor. </a:t>
            </a:r>
          </a:p>
          <a:p>
            <a:pPr>
              <a:lnSpc>
                <a:spcPct val="90000"/>
              </a:lnSpc>
            </a:pPr>
            <a:r>
              <a:rPr lang="es-ES" sz="2000" dirty="0" smtClean="0"/>
              <a:t>Exceptuando la función COUNT, todas las funciones de agregado ignoran los valores NULL. </a:t>
            </a:r>
          </a:p>
          <a:p>
            <a:pPr>
              <a:lnSpc>
                <a:spcPct val="90000"/>
              </a:lnSpc>
            </a:pPr>
            <a:r>
              <a:rPr lang="es-ES" sz="2000" dirty="0" smtClean="0"/>
              <a:t>Las funciones de agregado se suelen utilizar con la cláusula GROUP BY de la instrucción SELECT.</a:t>
            </a:r>
          </a:p>
          <a:p>
            <a:pPr>
              <a:lnSpc>
                <a:spcPct val="90000"/>
              </a:lnSpc>
            </a:pPr>
            <a:r>
              <a:rPr lang="es-ES" sz="2000" dirty="0" smtClean="0"/>
              <a:t>Todas las funciones de agregado son deterministas. Esto significa que las funciones de agregado devuelven el mismo valor cada vez que se las llama con un conjunto específico de valores de entrada. </a:t>
            </a:r>
          </a:p>
          <a:p>
            <a:pPr>
              <a:lnSpc>
                <a:spcPct val="90000"/>
              </a:lnSpc>
            </a:pPr>
            <a:r>
              <a:rPr lang="es-ES" sz="2000" dirty="0" smtClean="0"/>
              <a:t>Las funciones de agregado sólo se pueden utilizar como expresiones en: </a:t>
            </a:r>
          </a:p>
          <a:p>
            <a:pPr marL="717550" indent="-450850">
              <a:lnSpc>
                <a:spcPct val="90000"/>
              </a:lnSpc>
              <a:buFont typeface="Wingdings" pitchFamily="2" charset="2"/>
              <a:buChar char="ü"/>
            </a:pPr>
            <a:r>
              <a:rPr lang="es-ES" sz="2000" dirty="0" smtClean="0"/>
              <a:t>La lista de selección de una instrucción SELECT (en una </a:t>
            </a:r>
            <a:r>
              <a:rPr lang="es-ES" sz="2000" dirty="0" err="1" smtClean="0"/>
              <a:t>subconsulta</a:t>
            </a:r>
            <a:r>
              <a:rPr lang="es-ES" sz="2000" dirty="0" smtClean="0"/>
              <a:t> o en la consulta externa).</a:t>
            </a:r>
          </a:p>
          <a:p>
            <a:pPr marL="717550" indent="-450850">
              <a:lnSpc>
                <a:spcPct val="90000"/>
              </a:lnSpc>
              <a:buFont typeface="Wingdings" pitchFamily="2" charset="2"/>
              <a:buChar char="ü"/>
            </a:pPr>
            <a:r>
              <a:rPr lang="es-ES" sz="2000" dirty="0" smtClean="0"/>
              <a:t>Cláusulas COMPUTE o COMPUTE BY.</a:t>
            </a:r>
          </a:p>
          <a:p>
            <a:pPr marL="717550" indent="-450850">
              <a:lnSpc>
                <a:spcPct val="90000"/>
              </a:lnSpc>
              <a:buFont typeface="Wingdings" pitchFamily="2" charset="2"/>
              <a:buChar char="ü"/>
            </a:pPr>
            <a:r>
              <a:rPr lang="es-ES" sz="2000" dirty="0" smtClean="0"/>
              <a:t>Cláusulas HAVING.</a:t>
            </a:r>
            <a:br>
              <a:rPr lang="es-ES" sz="2000" dirty="0" smtClean="0"/>
            </a:br>
            <a:endParaRPr lang="es-ES" sz="2000" dirty="0" smtClean="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Funciones de agregado</a:t>
            </a:r>
            <a:endParaRPr lang="es-ES" dirty="0"/>
          </a:p>
        </p:txBody>
      </p:sp>
      <p:sp>
        <p:nvSpPr>
          <p:cNvPr id="3" name="2 Marcador de contenido"/>
          <p:cNvSpPr>
            <a:spLocks noGrp="1"/>
          </p:cNvSpPr>
          <p:nvPr>
            <p:ph sz="quarter" idx="1"/>
          </p:nvPr>
        </p:nvSpPr>
        <p:spPr>
          <a:xfrm>
            <a:off x="971600" y="1844066"/>
            <a:ext cx="7772400" cy="4032448"/>
          </a:xfrm>
        </p:spPr>
        <p:txBody>
          <a:bodyPr>
            <a:noAutofit/>
          </a:bodyPr>
          <a:lstStyle/>
          <a:p>
            <a:pPr marL="0" indent="0">
              <a:spcBef>
                <a:spcPts val="0"/>
              </a:spcBef>
              <a:buNone/>
            </a:pPr>
            <a:r>
              <a:rPr lang="es-ES" sz="2000" dirty="0" smtClean="0"/>
              <a:t>Las funciones de agregado pueden utilizar los siguientes tipos de datos: </a:t>
            </a:r>
          </a:p>
          <a:p>
            <a:pPr marL="355600" indent="-177800">
              <a:spcBef>
                <a:spcPts val="0"/>
              </a:spcBef>
            </a:pPr>
            <a:r>
              <a:rPr lang="es-ES" sz="1800" dirty="0" smtClean="0"/>
              <a:t>Fecha / Hora</a:t>
            </a:r>
          </a:p>
          <a:p>
            <a:pPr marL="355600" indent="-177800">
              <a:spcBef>
                <a:spcPts val="0"/>
              </a:spcBef>
            </a:pPr>
            <a:r>
              <a:rPr lang="es-ES" sz="1800" dirty="0" smtClean="0"/>
              <a:t>Numéricos</a:t>
            </a:r>
          </a:p>
          <a:p>
            <a:pPr marL="355600" indent="-177800">
              <a:spcBef>
                <a:spcPts val="0"/>
              </a:spcBef>
            </a:pPr>
            <a:r>
              <a:rPr lang="es-ES" sz="1800" dirty="0" err="1" smtClean="0"/>
              <a:t>Strings</a:t>
            </a:r>
            <a:endParaRPr lang="es-ES" sz="1800" dirty="0" smtClean="0"/>
          </a:p>
          <a:p>
            <a:pPr marL="0" indent="0">
              <a:spcBef>
                <a:spcPts val="1200"/>
              </a:spcBef>
              <a:buNone/>
            </a:pPr>
            <a:r>
              <a:rPr lang="es-ES" sz="2000" dirty="0" err="1" smtClean="0"/>
              <a:t>Transact</a:t>
            </a:r>
            <a:r>
              <a:rPr lang="es-ES" sz="2000" dirty="0" smtClean="0"/>
              <a:t>-SQL proporciona las siguientes funciones de agregado (existen más):</a:t>
            </a:r>
          </a:p>
          <a:p>
            <a:pPr marL="355600" indent="-177800"/>
            <a:r>
              <a:rPr lang="es-ES" sz="1800" dirty="0" smtClean="0"/>
              <a:t>AVG ():Devuelve el promedio (media aritmética) de todos los valores no NULL de un conjunto.</a:t>
            </a:r>
          </a:p>
          <a:p>
            <a:pPr marL="355600" indent="-177800"/>
            <a:r>
              <a:rPr lang="es-ES" sz="1800" dirty="0" smtClean="0"/>
              <a:t>COUNT (): Devuelve el número de elementos no NULL de un conjunto.</a:t>
            </a:r>
          </a:p>
          <a:p>
            <a:pPr marL="355600" indent="-177800"/>
            <a:r>
              <a:rPr lang="es-ES" sz="1800" dirty="0" smtClean="0"/>
              <a:t>MAX(): Devuelve el valor máximo de un conjunto.</a:t>
            </a:r>
          </a:p>
          <a:p>
            <a:pPr marL="355600" indent="-177800"/>
            <a:r>
              <a:rPr lang="es-ES" sz="1800" dirty="0" smtClean="0"/>
              <a:t>MIN (): Devuelve el valor mínimo de un conjunto.</a:t>
            </a:r>
          </a:p>
          <a:p>
            <a:pPr marL="355600" indent="-177800"/>
            <a:r>
              <a:rPr lang="es-ES" sz="1800" dirty="0" smtClean="0"/>
              <a:t>SUM (): Devuelve la suma de todos los valores de un conjunto. </a:t>
            </a:r>
          </a:p>
          <a:p>
            <a:pPr marL="177800" indent="-177800"/>
            <a:endParaRPr lang="es-ES" sz="1800" dirty="0" smtClean="0"/>
          </a:p>
          <a:p>
            <a:pPr marL="355600" indent="-177800">
              <a:spcBef>
                <a:spcPts val="0"/>
              </a:spcBef>
              <a:buNone/>
            </a:pPr>
            <a:endParaRPr lang="es-ES" sz="2000" dirty="0" smtClean="0"/>
          </a:p>
          <a:p>
            <a:pPr marL="355600" indent="-177800">
              <a:spcBef>
                <a:spcPts val="0"/>
              </a:spcBef>
              <a:buNone/>
            </a:pPr>
            <a:endParaRPr lang="es-ES" sz="1800" dirty="0" smtClean="0"/>
          </a:p>
          <a:p>
            <a:pPr marL="0" indent="0">
              <a:spcBef>
                <a:spcPts val="0"/>
              </a:spcBef>
              <a:buNone/>
            </a:pPr>
            <a:endParaRPr lang="es-ES" sz="1600" dirty="0" smtClean="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Funciones de agregado - Ejemplos</a:t>
            </a:r>
            <a:endParaRPr lang="es-ES" dirty="0"/>
          </a:p>
        </p:txBody>
      </p:sp>
      <p:sp>
        <p:nvSpPr>
          <p:cNvPr id="3" name="2 Marcador de contenido"/>
          <p:cNvSpPr>
            <a:spLocks noGrp="1"/>
          </p:cNvSpPr>
          <p:nvPr>
            <p:ph sz="quarter" idx="1"/>
          </p:nvPr>
        </p:nvSpPr>
        <p:spPr>
          <a:xfrm>
            <a:off x="971600" y="1772816"/>
            <a:ext cx="7772400" cy="4680520"/>
          </a:xfrm>
        </p:spPr>
        <p:txBody>
          <a:bodyPr>
            <a:noAutofit/>
          </a:bodyPr>
          <a:lstStyle/>
          <a:p>
            <a:pPr>
              <a:buNone/>
            </a:pPr>
            <a:r>
              <a:rPr lang="es-ES" sz="1800" dirty="0" smtClean="0"/>
              <a:t>USE </a:t>
            </a:r>
            <a:r>
              <a:rPr lang="es-ES" sz="1800" dirty="0" err="1" smtClean="0"/>
              <a:t>Northwind</a:t>
            </a:r>
            <a:endParaRPr lang="es-ES" sz="1800" dirty="0" smtClean="0"/>
          </a:p>
          <a:p>
            <a:pPr>
              <a:buNone/>
            </a:pPr>
            <a:r>
              <a:rPr lang="es-ES" sz="1800" dirty="0" smtClean="0"/>
              <a:t>SELECT AVG(</a:t>
            </a:r>
            <a:r>
              <a:rPr lang="es-ES" sz="1800" dirty="0" err="1" smtClean="0"/>
              <a:t>unitsinstock</a:t>
            </a:r>
            <a:r>
              <a:rPr lang="es-ES" sz="1800" dirty="0" smtClean="0"/>
              <a:t>)</a:t>
            </a:r>
          </a:p>
          <a:p>
            <a:pPr>
              <a:spcBef>
                <a:spcPts val="0"/>
              </a:spcBef>
              <a:buNone/>
            </a:pPr>
            <a:r>
              <a:rPr lang="es-ES" sz="1800" dirty="0" smtClean="0"/>
              <a:t>FROM </a:t>
            </a:r>
            <a:r>
              <a:rPr lang="es-ES" sz="1800" dirty="0" err="1" smtClean="0"/>
              <a:t>Products</a:t>
            </a:r>
            <a:endParaRPr lang="es-ES" sz="1800" dirty="0" smtClean="0"/>
          </a:p>
          <a:p>
            <a:pPr>
              <a:spcBef>
                <a:spcPts val="1800"/>
              </a:spcBef>
              <a:buNone/>
            </a:pPr>
            <a:r>
              <a:rPr lang="es-ES" sz="1800" dirty="0" smtClean="0"/>
              <a:t>SELECT COUNT(*)</a:t>
            </a:r>
          </a:p>
          <a:p>
            <a:pPr>
              <a:buNone/>
            </a:pPr>
            <a:r>
              <a:rPr lang="es-ES" sz="1800" dirty="0" smtClean="0"/>
              <a:t>FROM </a:t>
            </a:r>
            <a:r>
              <a:rPr lang="es-ES" sz="1800" dirty="0" err="1" smtClean="0"/>
              <a:t>Employees</a:t>
            </a:r>
            <a:endParaRPr lang="es-ES" sz="1800" dirty="0" smtClean="0"/>
          </a:p>
          <a:p>
            <a:pPr>
              <a:spcBef>
                <a:spcPts val="1800"/>
              </a:spcBef>
              <a:buNone/>
            </a:pPr>
            <a:r>
              <a:rPr lang="es-ES" sz="1800" dirty="0" smtClean="0"/>
              <a:t>SELECT MAX(</a:t>
            </a:r>
            <a:r>
              <a:rPr lang="es-ES" sz="1800" dirty="0" err="1" smtClean="0"/>
              <a:t>unitprice</a:t>
            </a:r>
            <a:r>
              <a:rPr lang="es-ES" sz="1800" dirty="0" smtClean="0"/>
              <a:t>)</a:t>
            </a:r>
          </a:p>
          <a:p>
            <a:pPr>
              <a:buNone/>
            </a:pPr>
            <a:r>
              <a:rPr lang="es-ES" sz="1800" dirty="0" smtClean="0"/>
              <a:t>FROM </a:t>
            </a:r>
            <a:r>
              <a:rPr lang="es-ES" sz="1800" dirty="0" err="1" smtClean="0"/>
              <a:t>Products</a:t>
            </a:r>
            <a:endParaRPr lang="es-ES" sz="1800" dirty="0" smtClean="0"/>
          </a:p>
          <a:p>
            <a:pPr>
              <a:spcBef>
                <a:spcPts val="1800"/>
              </a:spcBef>
              <a:buNone/>
            </a:pPr>
            <a:r>
              <a:rPr lang="es-ES" sz="1800" dirty="0" smtClean="0"/>
              <a:t>SELECT MIN(</a:t>
            </a:r>
            <a:r>
              <a:rPr lang="es-ES" sz="1800" dirty="0" err="1" smtClean="0"/>
              <a:t>birthdate</a:t>
            </a:r>
            <a:r>
              <a:rPr lang="es-ES" sz="1800" dirty="0" smtClean="0"/>
              <a:t>)</a:t>
            </a:r>
          </a:p>
          <a:p>
            <a:pPr>
              <a:buNone/>
            </a:pPr>
            <a:r>
              <a:rPr lang="es-ES" sz="1800" dirty="0" smtClean="0"/>
              <a:t>FROM </a:t>
            </a:r>
            <a:r>
              <a:rPr lang="es-ES" sz="1800" dirty="0" err="1" smtClean="0"/>
              <a:t>Employees</a:t>
            </a:r>
            <a:endParaRPr lang="es-ES" sz="1800" dirty="0" smtClean="0"/>
          </a:p>
          <a:p>
            <a:pPr>
              <a:spcBef>
                <a:spcPts val="1800"/>
              </a:spcBef>
              <a:buNone/>
            </a:pPr>
            <a:r>
              <a:rPr lang="es-ES" sz="1800" dirty="0" smtClean="0"/>
              <a:t>SELECT SUM(</a:t>
            </a:r>
            <a:r>
              <a:rPr lang="es-ES" sz="1800" dirty="0" err="1" smtClean="0"/>
              <a:t>unitsinstock</a:t>
            </a:r>
            <a:r>
              <a:rPr lang="es-ES" sz="1800" dirty="0" smtClean="0"/>
              <a:t>)</a:t>
            </a:r>
          </a:p>
          <a:p>
            <a:pPr>
              <a:buNone/>
            </a:pPr>
            <a:r>
              <a:rPr lang="es-ES" sz="1800" dirty="0" smtClean="0"/>
              <a:t>FROM </a:t>
            </a:r>
            <a:r>
              <a:rPr lang="es-ES" sz="1800" dirty="0" err="1" smtClean="0"/>
              <a:t>Products</a:t>
            </a:r>
            <a:endParaRPr lang="es-ES" sz="1800" dirty="0" smtClean="0"/>
          </a:p>
          <a:p>
            <a:pPr>
              <a:buNone/>
            </a:pPr>
            <a:endParaRPr lang="es-ES" sz="1600" dirty="0" smtClean="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9219" name="Picture 3"/>
          <p:cNvPicPr>
            <a:picLocks noChangeAspect="1" noChangeArrowheads="1"/>
          </p:cNvPicPr>
          <p:nvPr/>
        </p:nvPicPr>
        <p:blipFill>
          <a:blip r:embed="rId3" cstate="print"/>
          <a:srcRect l="34250" t="54200" r="50000" b="12201"/>
          <a:stretch>
            <a:fillRect/>
          </a:stretch>
        </p:blipFill>
        <p:spPr bwMode="auto">
          <a:xfrm>
            <a:off x="5652120" y="2132856"/>
            <a:ext cx="2160240" cy="2880320"/>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Funciones de agregado - Ejemplos</a:t>
            </a:r>
            <a:endParaRPr lang="es-ES" dirty="0"/>
          </a:p>
        </p:txBody>
      </p:sp>
      <p:sp>
        <p:nvSpPr>
          <p:cNvPr id="3" name="2 Marcador de contenido"/>
          <p:cNvSpPr>
            <a:spLocks noGrp="1"/>
          </p:cNvSpPr>
          <p:nvPr>
            <p:ph sz="quarter" idx="1"/>
          </p:nvPr>
        </p:nvSpPr>
        <p:spPr>
          <a:xfrm>
            <a:off x="899592" y="1772816"/>
            <a:ext cx="7772400" cy="4572000"/>
          </a:xfrm>
        </p:spPr>
        <p:txBody>
          <a:bodyPr>
            <a:normAutofit fontScale="70000" lnSpcReduction="20000"/>
          </a:bodyPr>
          <a:lstStyle/>
          <a:p>
            <a:pPr>
              <a:buNone/>
            </a:pPr>
            <a:r>
              <a:rPr lang="es-ES" dirty="0" smtClean="0"/>
              <a:t>USE </a:t>
            </a:r>
            <a:r>
              <a:rPr lang="es-ES" dirty="0" err="1" smtClean="0"/>
              <a:t>Northwind</a:t>
            </a:r>
            <a:endParaRPr lang="es-ES" dirty="0" smtClean="0"/>
          </a:p>
          <a:p>
            <a:pPr>
              <a:buNone/>
            </a:pPr>
            <a:r>
              <a:rPr lang="es-ES" dirty="0" smtClean="0"/>
              <a:t>SELECT COUNT(DISTINCT </a:t>
            </a:r>
            <a:r>
              <a:rPr lang="es-ES" dirty="0" err="1" smtClean="0"/>
              <a:t>title</a:t>
            </a:r>
            <a:r>
              <a:rPr lang="es-ES" dirty="0" smtClean="0"/>
              <a:t>)</a:t>
            </a:r>
          </a:p>
          <a:p>
            <a:pPr>
              <a:buNone/>
            </a:pPr>
            <a:r>
              <a:rPr lang="es-ES" dirty="0" smtClean="0"/>
              <a:t>FROM </a:t>
            </a:r>
            <a:r>
              <a:rPr lang="es-ES" dirty="0" err="1" smtClean="0"/>
              <a:t>Employees</a:t>
            </a:r>
            <a:endParaRPr lang="es-ES" dirty="0" smtClean="0"/>
          </a:p>
          <a:p>
            <a:pPr>
              <a:buNone/>
            </a:pPr>
            <a:r>
              <a:rPr lang="es-ES" dirty="0" smtClean="0"/>
              <a:t>GO</a:t>
            </a:r>
          </a:p>
          <a:p>
            <a:pPr>
              <a:buNone/>
            </a:pPr>
            <a:endParaRPr lang="es-ES" dirty="0" smtClean="0"/>
          </a:p>
          <a:p>
            <a:pPr>
              <a:buNone/>
            </a:pPr>
            <a:r>
              <a:rPr lang="es-ES" dirty="0" smtClean="0"/>
              <a:t>USE </a:t>
            </a:r>
            <a:r>
              <a:rPr lang="es-ES" dirty="0" err="1" smtClean="0"/>
              <a:t>Northwind</a:t>
            </a:r>
            <a:endParaRPr lang="es-ES" dirty="0" smtClean="0"/>
          </a:p>
          <a:p>
            <a:pPr>
              <a:buNone/>
            </a:pPr>
            <a:r>
              <a:rPr lang="es-ES" dirty="0" smtClean="0"/>
              <a:t>SELECT </a:t>
            </a:r>
            <a:r>
              <a:rPr lang="es-ES" dirty="0" err="1" smtClean="0"/>
              <a:t>title</a:t>
            </a:r>
            <a:r>
              <a:rPr lang="es-ES" dirty="0" smtClean="0"/>
              <a:t>, COUNT(*)</a:t>
            </a:r>
          </a:p>
          <a:p>
            <a:pPr>
              <a:buNone/>
            </a:pPr>
            <a:r>
              <a:rPr lang="es-ES" dirty="0" smtClean="0"/>
              <a:t>FROM </a:t>
            </a:r>
            <a:r>
              <a:rPr lang="es-ES" dirty="0" err="1" smtClean="0"/>
              <a:t>Employees</a:t>
            </a:r>
            <a:endParaRPr lang="es-ES" dirty="0" smtClean="0"/>
          </a:p>
          <a:p>
            <a:pPr>
              <a:buNone/>
            </a:pPr>
            <a:r>
              <a:rPr lang="es-ES" dirty="0" smtClean="0"/>
              <a:t>GROUP BY </a:t>
            </a:r>
            <a:r>
              <a:rPr lang="es-ES" dirty="0" err="1" smtClean="0"/>
              <a:t>title</a:t>
            </a:r>
            <a:endParaRPr lang="es-ES" dirty="0" smtClean="0"/>
          </a:p>
          <a:p>
            <a:pPr>
              <a:buNone/>
            </a:pPr>
            <a:r>
              <a:rPr lang="es-ES" dirty="0" smtClean="0"/>
              <a:t>GO</a:t>
            </a:r>
          </a:p>
          <a:p>
            <a:pPr>
              <a:buNone/>
            </a:pPr>
            <a:endParaRPr lang="es-ES" dirty="0" smtClean="0"/>
          </a:p>
          <a:p>
            <a:pPr>
              <a:buNone/>
            </a:pPr>
            <a:r>
              <a:rPr lang="es-ES" dirty="0" smtClean="0"/>
              <a:t>USE </a:t>
            </a:r>
            <a:r>
              <a:rPr lang="es-ES" dirty="0" err="1" smtClean="0"/>
              <a:t>Northwind</a:t>
            </a:r>
            <a:endParaRPr lang="es-ES" dirty="0" smtClean="0"/>
          </a:p>
          <a:p>
            <a:pPr>
              <a:buNone/>
            </a:pPr>
            <a:r>
              <a:rPr lang="es-ES" dirty="0" smtClean="0"/>
              <a:t>SELECT MAX(</a:t>
            </a:r>
            <a:r>
              <a:rPr lang="es-ES" dirty="0" err="1" smtClean="0"/>
              <a:t>orderdate</a:t>
            </a:r>
            <a:r>
              <a:rPr lang="es-ES" dirty="0" smtClean="0"/>
              <a:t>), MIN(</a:t>
            </a:r>
            <a:r>
              <a:rPr lang="es-ES" dirty="0" err="1" smtClean="0"/>
              <a:t>orderid</a:t>
            </a:r>
            <a:r>
              <a:rPr lang="es-ES" dirty="0" smtClean="0"/>
              <a:t>)</a:t>
            </a:r>
          </a:p>
          <a:p>
            <a:pPr>
              <a:buNone/>
            </a:pPr>
            <a:r>
              <a:rPr lang="es-ES" dirty="0" smtClean="0"/>
              <a:t>FROM </a:t>
            </a:r>
            <a:r>
              <a:rPr lang="es-ES" dirty="0" err="1" smtClean="0"/>
              <a:t>Orders</a:t>
            </a:r>
            <a:endParaRPr lang="es-ES" dirty="0" smtClean="0"/>
          </a:p>
          <a:p>
            <a:pPr>
              <a:buNone/>
            </a:pPr>
            <a:r>
              <a:rPr lang="es-ES" dirty="0" smtClean="0"/>
              <a:t>GO</a:t>
            </a:r>
            <a:endParaRPr lang="es-ES" dirty="0"/>
          </a:p>
        </p:txBody>
      </p:sp>
      <p:pic>
        <p:nvPicPr>
          <p:cNvPr id="10242" name="Picture 2"/>
          <p:cNvPicPr>
            <a:picLocks noChangeAspect="1" noChangeArrowheads="1"/>
          </p:cNvPicPr>
          <p:nvPr/>
        </p:nvPicPr>
        <p:blipFill>
          <a:blip r:embed="rId2" cstate="print"/>
          <a:srcRect l="34908" t="56800" r="44092" b="10441"/>
          <a:stretch>
            <a:fillRect/>
          </a:stretch>
        </p:blipFill>
        <p:spPr bwMode="auto">
          <a:xfrm>
            <a:off x="5580112" y="2492896"/>
            <a:ext cx="2880320" cy="2808312"/>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pic>
        <p:nvPicPr>
          <p:cNvPr id="5" name="6 Marcador de contenido" descr="Presentación1.gif"/>
          <p:cNvPicPr>
            <a:picLocks noChangeAspect="1"/>
          </p:cNvPicPr>
          <p:nvPr/>
        </p:nvPicPr>
        <p:blipFill>
          <a:blip r:embed="rId3" cstate="print"/>
          <a:srcRect t="33200" b="63650"/>
          <a:stretch>
            <a:fillRect/>
          </a:stretch>
        </p:blipFill>
        <p:spPr>
          <a:xfrm>
            <a:off x="0" y="1484784"/>
            <a:ext cx="9143871" cy="216024"/>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Funciones de agregado - Ejemplos</a:t>
            </a:r>
            <a:endParaRPr lang="es-ES" dirty="0"/>
          </a:p>
        </p:txBody>
      </p:sp>
      <p:sp>
        <p:nvSpPr>
          <p:cNvPr id="3" name="2 Marcador de contenido"/>
          <p:cNvSpPr>
            <a:spLocks noGrp="1"/>
          </p:cNvSpPr>
          <p:nvPr>
            <p:ph sz="quarter" idx="1"/>
          </p:nvPr>
        </p:nvSpPr>
        <p:spPr>
          <a:xfrm>
            <a:off x="899592" y="1772816"/>
            <a:ext cx="7772400" cy="4824536"/>
          </a:xfrm>
        </p:spPr>
        <p:txBody>
          <a:bodyPr>
            <a:noAutofit/>
          </a:bodyPr>
          <a:lstStyle/>
          <a:p>
            <a:pPr>
              <a:buNone/>
            </a:pPr>
            <a:r>
              <a:rPr lang="es-ES" sz="1400" dirty="0" smtClean="0"/>
              <a:t>USE </a:t>
            </a:r>
            <a:r>
              <a:rPr lang="es-ES" sz="1400" dirty="0" err="1" smtClean="0"/>
              <a:t>Northwind</a:t>
            </a:r>
            <a:endParaRPr lang="es-ES" sz="1400" dirty="0" smtClean="0"/>
          </a:p>
          <a:p>
            <a:pPr>
              <a:buNone/>
            </a:pPr>
            <a:r>
              <a:rPr lang="es-ES" sz="1400" dirty="0" smtClean="0"/>
              <a:t>SELECT country, COUNT(*)</a:t>
            </a:r>
          </a:p>
          <a:p>
            <a:pPr>
              <a:buNone/>
            </a:pPr>
            <a:r>
              <a:rPr lang="es-ES" sz="1400" dirty="0" smtClean="0"/>
              <a:t>FROM </a:t>
            </a:r>
            <a:r>
              <a:rPr lang="es-ES" sz="1400" dirty="0" err="1" smtClean="0"/>
              <a:t>Customers</a:t>
            </a:r>
            <a:endParaRPr lang="es-ES" sz="1400" dirty="0" smtClean="0"/>
          </a:p>
          <a:p>
            <a:pPr>
              <a:buNone/>
            </a:pPr>
            <a:r>
              <a:rPr lang="en-US" sz="1400" dirty="0" smtClean="0"/>
              <a:t>WHERE country IN ('</a:t>
            </a:r>
            <a:r>
              <a:rPr lang="en-US" sz="1400" dirty="0" err="1" smtClean="0"/>
              <a:t>Spain','Venezuela</a:t>
            </a:r>
            <a:r>
              <a:rPr lang="en-US" sz="1400" dirty="0" smtClean="0"/>
              <a:t>')</a:t>
            </a:r>
          </a:p>
          <a:p>
            <a:pPr>
              <a:buNone/>
            </a:pPr>
            <a:r>
              <a:rPr lang="es-ES" sz="1400" dirty="0" smtClean="0"/>
              <a:t>GROUP BY country</a:t>
            </a:r>
          </a:p>
          <a:p>
            <a:pPr>
              <a:spcBef>
                <a:spcPts val="1800"/>
              </a:spcBef>
              <a:buNone/>
            </a:pPr>
            <a:r>
              <a:rPr lang="es-ES" sz="1400" dirty="0" smtClean="0"/>
              <a:t>USE </a:t>
            </a:r>
            <a:r>
              <a:rPr lang="es-ES" sz="1400" dirty="0" err="1" smtClean="0"/>
              <a:t>Northwind</a:t>
            </a:r>
            <a:endParaRPr lang="es-ES" sz="1400" dirty="0" smtClean="0"/>
          </a:p>
          <a:p>
            <a:pPr>
              <a:buNone/>
            </a:pPr>
            <a:r>
              <a:rPr lang="en-US" sz="1400" dirty="0" smtClean="0"/>
              <a:t>SELECT country, COUNT(*) AS </a:t>
            </a:r>
            <a:r>
              <a:rPr lang="en-US" sz="1400" dirty="0" err="1" smtClean="0"/>
              <a:t>numero_de_clientes</a:t>
            </a:r>
            <a:endParaRPr lang="en-US" sz="1400" dirty="0" smtClean="0"/>
          </a:p>
          <a:p>
            <a:pPr>
              <a:buNone/>
            </a:pPr>
            <a:r>
              <a:rPr lang="es-ES" sz="1400" dirty="0" smtClean="0"/>
              <a:t>FROM </a:t>
            </a:r>
            <a:r>
              <a:rPr lang="es-ES" sz="1400" dirty="0" err="1" smtClean="0"/>
              <a:t>Customers</a:t>
            </a:r>
            <a:endParaRPr lang="es-ES" sz="1400" dirty="0" smtClean="0"/>
          </a:p>
          <a:p>
            <a:pPr>
              <a:buNone/>
            </a:pPr>
            <a:r>
              <a:rPr lang="en-US" sz="1400" dirty="0" smtClean="0"/>
              <a:t>WHERE country IN ('</a:t>
            </a:r>
            <a:r>
              <a:rPr lang="en-US" sz="1400" dirty="0" err="1" smtClean="0"/>
              <a:t>Spain','Venezuela</a:t>
            </a:r>
            <a:r>
              <a:rPr lang="en-US" sz="1400" dirty="0" smtClean="0"/>
              <a:t>')</a:t>
            </a:r>
          </a:p>
          <a:p>
            <a:pPr>
              <a:buNone/>
            </a:pPr>
            <a:r>
              <a:rPr lang="es-ES" sz="1400" dirty="0" smtClean="0"/>
              <a:t>GROUP BY country</a:t>
            </a:r>
          </a:p>
          <a:p>
            <a:pPr>
              <a:spcBef>
                <a:spcPts val="1800"/>
              </a:spcBef>
              <a:buNone/>
            </a:pPr>
            <a:r>
              <a:rPr lang="es-ES" sz="1400" dirty="0" smtClean="0"/>
              <a:t>USE </a:t>
            </a:r>
            <a:r>
              <a:rPr lang="es-ES" sz="1400" dirty="0" err="1" smtClean="0"/>
              <a:t>Northwind</a:t>
            </a:r>
            <a:endParaRPr lang="es-ES" sz="1400" dirty="0" smtClean="0"/>
          </a:p>
          <a:p>
            <a:pPr>
              <a:buNone/>
            </a:pPr>
            <a:r>
              <a:rPr lang="en-US" sz="1400" dirty="0" smtClean="0"/>
              <a:t>SELECT country, COUNT(*) AS </a:t>
            </a:r>
            <a:r>
              <a:rPr lang="en-US" sz="1400" dirty="0" err="1" smtClean="0"/>
              <a:t>Numero_de_clientes</a:t>
            </a:r>
            <a:endParaRPr lang="en-US" sz="1400" dirty="0" smtClean="0"/>
          </a:p>
          <a:p>
            <a:pPr>
              <a:buNone/>
            </a:pPr>
            <a:r>
              <a:rPr lang="es-ES" sz="1400" dirty="0" smtClean="0"/>
              <a:t>FROM </a:t>
            </a:r>
            <a:r>
              <a:rPr lang="es-ES" sz="1400" dirty="0" err="1" smtClean="0"/>
              <a:t>Customers</a:t>
            </a:r>
            <a:endParaRPr lang="es-ES" sz="1400" dirty="0" smtClean="0"/>
          </a:p>
          <a:p>
            <a:pPr>
              <a:buNone/>
            </a:pPr>
            <a:r>
              <a:rPr lang="es-ES" sz="1400" dirty="0" smtClean="0"/>
              <a:t>GROUP BY country</a:t>
            </a:r>
          </a:p>
          <a:p>
            <a:pPr>
              <a:buNone/>
            </a:pPr>
            <a:r>
              <a:rPr lang="es-ES" sz="1400" dirty="0" smtClean="0"/>
              <a:t>HAVING COUNT(*) &gt; 5 GO</a:t>
            </a:r>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11267" name="Picture 3"/>
          <p:cNvPicPr>
            <a:picLocks noChangeAspect="1" noChangeArrowheads="1"/>
          </p:cNvPicPr>
          <p:nvPr/>
        </p:nvPicPr>
        <p:blipFill>
          <a:blip r:embed="rId3" cstate="print"/>
          <a:srcRect l="35300" t="56720" r="45800" b="10000"/>
          <a:stretch>
            <a:fillRect/>
          </a:stretch>
        </p:blipFill>
        <p:spPr bwMode="auto">
          <a:xfrm>
            <a:off x="5004048" y="2636912"/>
            <a:ext cx="2748029" cy="3024336"/>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Funciones de agregado - Ejemplos</a:t>
            </a:r>
            <a:endParaRPr lang="es-ES" dirty="0"/>
          </a:p>
        </p:txBody>
      </p:sp>
      <p:sp>
        <p:nvSpPr>
          <p:cNvPr id="3" name="2 Marcador de contenido"/>
          <p:cNvSpPr>
            <a:spLocks noGrp="1"/>
          </p:cNvSpPr>
          <p:nvPr>
            <p:ph sz="quarter" idx="1"/>
          </p:nvPr>
        </p:nvSpPr>
        <p:spPr/>
        <p:txBody>
          <a:bodyPr/>
          <a:lstStyle/>
          <a:p>
            <a:endParaRPr lang="es-ES" dirty="0" smtClean="0"/>
          </a:p>
          <a:p>
            <a:pPr marL="355600" indent="0">
              <a:buNone/>
            </a:pPr>
            <a:r>
              <a:rPr lang="es-ES" sz="1800" dirty="0" smtClean="0"/>
              <a:t>USE </a:t>
            </a:r>
            <a:r>
              <a:rPr lang="es-ES" sz="1800" dirty="0" err="1" smtClean="0"/>
              <a:t>Northwind</a:t>
            </a:r>
            <a:endParaRPr lang="es-ES" sz="1800" dirty="0" smtClean="0"/>
          </a:p>
          <a:p>
            <a:pPr marL="355600" indent="0">
              <a:buNone/>
            </a:pPr>
            <a:endParaRPr lang="es-ES" sz="1800" dirty="0" smtClean="0"/>
          </a:p>
          <a:p>
            <a:pPr marL="355600" indent="0">
              <a:buNone/>
            </a:pPr>
            <a:r>
              <a:rPr lang="en-US" sz="1800" dirty="0" smtClean="0"/>
              <a:t>SELECT country, COUNT(*) AS </a:t>
            </a:r>
            <a:r>
              <a:rPr lang="en-US" sz="1800" dirty="0" err="1" smtClean="0"/>
              <a:t>Numero_de_Clientes</a:t>
            </a:r>
            <a:endParaRPr lang="en-US" sz="1800" dirty="0" smtClean="0"/>
          </a:p>
          <a:p>
            <a:pPr marL="355600" indent="0">
              <a:buNone/>
            </a:pPr>
            <a:r>
              <a:rPr lang="es-ES" sz="1800" dirty="0" smtClean="0"/>
              <a:t>FROM </a:t>
            </a:r>
            <a:r>
              <a:rPr lang="es-ES" sz="1800" dirty="0" err="1" smtClean="0"/>
              <a:t>Customers</a:t>
            </a:r>
            <a:endParaRPr lang="es-ES" sz="1800" dirty="0" smtClean="0"/>
          </a:p>
          <a:p>
            <a:pPr marL="355600" indent="0">
              <a:buNone/>
            </a:pPr>
            <a:r>
              <a:rPr lang="es-ES" sz="1800" dirty="0" smtClean="0"/>
              <a:t>GROUP BY country</a:t>
            </a:r>
          </a:p>
          <a:p>
            <a:pPr marL="355600" indent="0">
              <a:buNone/>
            </a:pPr>
            <a:r>
              <a:rPr lang="es-ES" sz="1800" dirty="0" smtClean="0"/>
              <a:t>HAVING COUNT(*) &gt; 5</a:t>
            </a:r>
          </a:p>
          <a:p>
            <a:pPr marL="355600" indent="0">
              <a:buNone/>
            </a:pPr>
            <a:r>
              <a:rPr lang="es-ES" sz="1800" dirty="0" smtClean="0"/>
              <a:t>AND COUNT(*) &lt; 10</a:t>
            </a:r>
          </a:p>
          <a:p>
            <a:pPr marL="355600" indent="0">
              <a:buNone/>
            </a:pPr>
            <a:r>
              <a:rPr lang="es-ES" sz="1800" dirty="0" smtClean="0"/>
              <a:t>GO</a:t>
            </a:r>
          </a:p>
          <a:p>
            <a:endParaRPr lang="es-E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ORDER BY</a:t>
            </a:r>
            <a:endParaRPr lang="es-ES" dirty="0"/>
          </a:p>
        </p:txBody>
      </p:sp>
      <p:sp>
        <p:nvSpPr>
          <p:cNvPr id="3" name="2 Marcador de contenido"/>
          <p:cNvSpPr>
            <a:spLocks noGrp="1"/>
          </p:cNvSpPr>
          <p:nvPr>
            <p:ph sz="quarter" idx="1"/>
          </p:nvPr>
        </p:nvSpPr>
        <p:spPr>
          <a:xfrm>
            <a:off x="899592" y="1772816"/>
            <a:ext cx="7920880" cy="4572000"/>
          </a:xfrm>
        </p:spPr>
        <p:txBody>
          <a:bodyPr>
            <a:normAutofit/>
          </a:bodyPr>
          <a:lstStyle/>
          <a:p>
            <a:pPr marL="0" algn="just">
              <a:lnSpc>
                <a:spcPct val="110000"/>
              </a:lnSpc>
              <a:spcBef>
                <a:spcPts val="0"/>
              </a:spcBef>
              <a:buNone/>
            </a:pPr>
            <a:r>
              <a:rPr lang="es-ES" sz="2000" dirty="0" smtClean="0"/>
              <a:t>Especifica el orden utilizado en las columnas devueltas en una instrucción SELECT. La cláusula ORDER BY no es válida en vistas, funciones en línea, tablas derivadas ni </a:t>
            </a:r>
            <a:r>
              <a:rPr lang="es-ES" sz="2000" dirty="0" err="1" smtClean="0"/>
              <a:t>subconsultas</a:t>
            </a:r>
            <a:r>
              <a:rPr lang="es-ES" sz="2000" dirty="0" smtClean="0"/>
              <a:t>, salvo que se especifique también TOP.</a:t>
            </a:r>
          </a:p>
          <a:p>
            <a:pPr marL="527050" indent="-6350">
              <a:buNone/>
            </a:pPr>
            <a:r>
              <a:rPr lang="es-ES" sz="1800" dirty="0" smtClean="0"/>
              <a:t>USE </a:t>
            </a:r>
            <a:r>
              <a:rPr lang="es-ES" sz="1800" dirty="0" err="1" smtClean="0"/>
              <a:t>Northwind</a:t>
            </a:r>
            <a:endParaRPr lang="es-ES" sz="1800" dirty="0" smtClean="0"/>
          </a:p>
          <a:p>
            <a:pPr marL="527050" indent="-6350">
              <a:buNone/>
            </a:pPr>
            <a:r>
              <a:rPr lang="es-ES" sz="1800" dirty="0" smtClean="0"/>
              <a:t>SELECT </a:t>
            </a:r>
            <a:r>
              <a:rPr lang="es-ES" sz="1800" dirty="0" err="1" smtClean="0"/>
              <a:t>companyname</a:t>
            </a:r>
            <a:r>
              <a:rPr lang="es-ES" sz="1800" dirty="0" smtClean="0"/>
              <a:t>, </a:t>
            </a:r>
            <a:r>
              <a:rPr lang="es-ES" sz="1800" dirty="0" err="1" smtClean="0"/>
              <a:t>phone</a:t>
            </a:r>
            <a:endParaRPr lang="es-ES" sz="1800" dirty="0" smtClean="0"/>
          </a:p>
          <a:p>
            <a:pPr marL="527050" indent="-6350">
              <a:buNone/>
            </a:pPr>
            <a:r>
              <a:rPr lang="es-ES" sz="1800" dirty="0" smtClean="0"/>
              <a:t>FROM </a:t>
            </a:r>
            <a:r>
              <a:rPr lang="es-ES" sz="1800" dirty="0" err="1" smtClean="0"/>
              <a:t>Shippers</a:t>
            </a:r>
            <a:endParaRPr lang="es-ES" sz="1800" dirty="0" smtClean="0"/>
          </a:p>
          <a:p>
            <a:pPr marL="527050" indent="-6350">
              <a:buNone/>
            </a:pPr>
            <a:r>
              <a:rPr lang="es-ES" sz="1800" dirty="0" smtClean="0"/>
              <a:t>ORDER BY </a:t>
            </a:r>
            <a:r>
              <a:rPr lang="es-ES" sz="1800" dirty="0" err="1" smtClean="0"/>
              <a:t>companyname</a:t>
            </a:r>
            <a:endParaRPr lang="es-ES" sz="1800" dirty="0" smtClean="0"/>
          </a:p>
          <a:p>
            <a:pPr marL="527050" indent="-6350">
              <a:spcBef>
                <a:spcPts val="1800"/>
              </a:spcBef>
              <a:buNone/>
            </a:pPr>
            <a:r>
              <a:rPr lang="es-ES" sz="1800" dirty="0" smtClean="0"/>
              <a:t>USE </a:t>
            </a:r>
            <a:r>
              <a:rPr lang="es-ES" sz="1800" dirty="0" err="1" smtClean="0"/>
              <a:t>Northwind</a:t>
            </a:r>
            <a:endParaRPr lang="es-ES" sz="1800" dirty="0" smtClean="0"/>
          </a:p>
          <a:p>
            <a:pPr marL="527050" indent="-6350">
              <a:buNone/>
            </a:pPr>
            <a:r>
              <a:rPr lang="es-ES" sz="1800" dirty="0" smtClean="0"/>
              <a:t>SELECT </a:t>
            </a:r>
            <a:r>
              <a:rPr lang="es-ES" sz="1800" dirty="0" err="1" smtClean="0"/>
              <a:t>lastname</a:t>
            </a:r>
            <a:r>
              <a:rPr lang="es-ES" sz="1800" dirty="0" smtClean="0"/>
              <a:t>, </a:t>
            </a:r>
            <a:r>
              <a:rPr lang="es-ES" sz="1800" dirty="0" err="1" smtClean="0"/>
              <a:t>firstname</a:t>
            </a:r>
            <a:endParaRPr lang="es-ES" sz="1800" dirty="0" smtClean="0"/>
          </a:p>
          <a:p>
            <a:pPr marL="527050" indent="-6350">
              <a:buNone/>
            </a:pPr>
            <a:r>
              <a:rPr lang="es-ES" sz="1800" dirty="0" smtClean="0"/>
              <a:t>FROM </a:t>
            </a:r>
            <a:r>
              <a:rPr lang="es-ES" sz="1800" dirty="0" err="1" smtClean="0"/>
              <a:t>Employees</a:t>
            </a:r>
            <a:endParaRPr lang="es-ES" sz="1800" dirty="0" smtClean="0"/>
          </a:p>
          <a:p>
            <a:pPr marL="527050" indent="-6350">
              <a:buNone/>
            </a:pPr>
            <a:r>
              <a:rPr lang="en-US" sz="1800" dirty="0" smtClean="0"/>
              <a:t>ORDER BY </a:t>
            </a:r>
            <a:r>
              <a:rPr lang="en-US" sz="1800" dirty="0" err="1" smtClean="0"/>
              <a:t>lastname</a:t>
            </a:r>
            <a:r>
              <a:rPr lang="en-US" sz="1800" dirty="0" smtClean="0"/>
              <a:t> ASC, </a:t>
            </a:r>
            <a:r>
              <a:rPr lang="en-US" sz="1800" dirty="0" err="1" smtClean="0"/>
              <a:t>firstname</a:t>
            </a:r>
            <a:r>
              <a:rPr lang="en-US" sz="1800" dirty="0" smtClean="0"/>
              <a:t> DESC</a:t>
            </a:r>
          </a:p>
          <a:p>
            <a:pPr marL="527050" indent="-6350">
              <a:buNone/>
            </a:pPr>
            <a:r>
              <a:rPr lang="es-ES" sz="1800" dirty="0" smtClean="0"/>
              <a:t>GO</a:t>
            </a:r>
          </a:p>
          <a:p>
            <a:endParaRPr lang="es-ES" dirty="0" smtClean="0"/>
          </a:p>
          <a:p>
            <a:pPr>
              <a:buNone/>
            </a:pPr>
            <a:endParaRPr lang="es-ES" dirty="0" smtClean="0"/>
          </a:p>
          <a:p>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12290" name="Picture 2"/>
          <p:cNvPicPr>
            <a:picLocks noChangeAspect="1" noChangeArrowheads="1"/>
          </p:cNvPicPr>
          <p:nvPr/>
        </p:nvPicPr>
        <p:blipFill>
          <a:blip r:embed="rId3" cstate="print"/>
          <a:srcRect l="37533" t="53440" r="42517" b="8761"/>
          <a:stretch>
            <a:fillRect/>
          </a:stretch>
        </p:blipFill>
        <p:spPr bwMode="auto">
          <a:xfrm>
            <a:off x="5436096" y="3055695"/>
            <a:ext cx="2808312" cy="3325633"/>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ORDER BY Con clausula TOP</a:t>
            </a:r>
            <a:endParaRPr lang="es-ES" dirty="0"/>
          </a:p>
        </p:txBody>
      </p:sp>
      <p:sp>
        <p:nvSpPr>
          <p:cNvPr id="3" name="2 Marcador de contenido"/>
          <p:cNvSpPr>
            <a:spLocks noGrp="1"/>
          </p:cNvSpPr>
          <p:nvPr>
            <p:ph sz="quarter" idx="1"/>
          </p:nvPr>
        </p:nvSpPr>
        <p:spPr>
          <a:xfrm>
            <a:off x="899592" y="1772816"/>
            <a:ext cx="7920880" cy="4572000"/>
          </a:xfrm>
        </p:spPr>
        <p:txBody>
          <a:bodyPr>
            <a:normAutofit/>
          </a:bodyPr>
          <a:lstStyle/>
          <a:p>
            <a:pPr marL="0" indent="0">
              <a:spcBef>
                <a:spcPts val="0"/>
              </a:spcBef>
              <a:buNone/>
            </a:pPr>
            <a:r>
              <a:rPr lang="es-ES" sz="2000" dirty="0" smtClean="0"/>
              <a:t>No es una cláusula estándar ANSI. El argumento TOP no puede ser una variable. Si queremos que sea así necesitamos ejecutar una consulta dinámica (EXEC </a:t>
            </a:r>
            <a:r>
              <a:rPr lang="es-ES" sz="2000" dirty="0" err="1" smtClean="0"/>
              <a:t>sp_executesql</a:t>
            </a:r>
            <a:r>
              <a:rPr lang="es-ES" sz="2000" dirty="0" smtClean="0"/>
              <a:t>).</a:t>
            </a:r>
          </a:p>
          <a:p>
            <a:pPr marL="177800" indent="0">
              <a:buNone/>
              <a:tabLst>
                <a:tab pos="177800" algn="l"/>
              </a:tabLst>
            </a:pPr>
            <a:r>
              <a:rPr lang="es-ES" sz="1800" dirty="0" smtClean="0"/>
              <a:t>USE </a:t>
            </a:r>
            <a:r>
              <a:rPr lang="es-ES" sz="1800" dirty="0" err="1" smtClean="0"/>
              <a:t>Northwind</a:t>
            </a:r>
            <a:endParaRPr lang="es-ES" sz="1800" dirty="0" smtClean="0"/>
          </a:p>
          <a:p>
            <a:pPr marL="177800" indent="0">
              <a:buNone/>
              <a:tabLst>
                <a:tab pos="177800" algn="l"/>
              </a:tabLst>
            </a:pPr>
            <a:r>
              <a:rPr lang="en-US" sz="1800" dirty="0" smtClean="0"/>
              <a:t>SELECT TOP 10 </a:t>
            </a:r>
            <a:r>
              <a:rPr lang="en-US" sz="1800" dirty="0" err="1" smtClean="0"/>
              <a:t>productid</a:t>
            </a:r>
            <a:r>
              <a:rPr lang="en-US" sz="1800" dirty="0" smtClean="0"/>
              <a:t>, </a:t>
            </a:r>
            <a:r>
              <a:rPr lang="en-US" sz="1800" dirty="0" err="1" smtClean="0"/>
              <a:t>productname</a:t>
            </a:r>
            <a:r>
              <a:rPr lang="en-US" sz="1800" dirty="0" smtClean="0"/>
              <a:t>, </a:t>
            </a:r>
            <a:r>
              <a:rPr lang="en-US" sz="1800" dirty="0" err="1" smtClean="0"/>
              <a:t>unitprice</a:t>
            </a:r>
            <a:endParaRPr lang="en-US" sz="1800" dirty="0" smtClean="0"/>
          </a:p>
          <a:p>
            <a:pPr marL="177800" indent="0">
              <a:buNone/>
              <a:tabLst>
                <a:tab pos="177800" algn="l"/>
              </a:tabLst>
            </a:pPr>
            <a:r>
              <a:rPr lang="es-ES" sz="1800" dirty="0" smtClean="0"/>
              <a:t>FROM </a:t>
            </a:r>
            <a:r>
              <a:rPr lang="es-ES" sz="1800" dirty="0" err="1" smtClean="0"/>
              <a:t>Products</a:t>
            </a:r>
            <a:endParaRPr lang="es-ES" sz="1800" dirty="0" smtClean="0"/>
          </a:p>
          <a:p>
            <a:pPr marL="177800" indent="0">
              <a:buNone/>
              <a:tabLst>
                <a:tab pos="177800" algn="l"/>
              </a:tabLst>
            </a:pPr>
            <a:r>
              <a:rPr lang="es-ES" sz="1800" dirty="0" smtClean="0"/>
              <a:t>ORDER BY </a:t>
            </a:r>
            <a:r>
              <a:rPr lang="es-ES" sz="1800" dirty="0" err="1" smtClean="0"/>
              <a:t>unitprice</a:t>
            </a:r>
            <a:r>
              <a:rPr lang="es-ES" sz="1800" dirty="0" smtClean="0"/>
              <a:t> DESC</a:t>
            </a:r>
          </a:p>
          <a:p>
            <a:pPr marL="177800" indent="0">
              <a:spcBef>
                <a:spcPts val="1800"/>
              </a:spcBef>
              <a:buNone/>
              <a:tabLst>
                <a:tab pos="177800" algn="l"/>
              </a:tabLst>
            </a:pPr>
            <a:r>
              <a:rPr lang="en-US" sz="1800" dirty="0" smtClean="0"/>
              <a:t>SELECT TOP 1 PERCENT </a:t>
            </a:r>
            <a:r>
              <a:rPr lang="en-US" sz="1800" dirty="0" err="1" smtClean="0"/>
              <a:t>productid</a:t>
            </a:r>
            <a:r>
              <a:rPr lang="en-US" sz="1800" dirty="0" smtClean="0"/>
              <a:t>, </a:t>
            </a:r>
            <a:r>
              <a:rPr lang="en-US" sz="1800" dirty="0" err="1" smtClean="0"/>
              <a:t>productname</a:t>
            </a:r>
            <a:r>
              <a:rPr lang="en-US" sz="1800" dirty="0" smtClean="0"/>
              <a:t>, </a:t>
            </a:r>
            <a:r>
              <a:rPr lang="en-US" sz="1800" dirty="0" err="1" smtClean="0"/>
              <a:t>unitprice</a:t>
            </a:r>
            <a:endParaRPr lang="en-US" sz="1800" dirty="0" smtClean="0"/>
          </a:p>
          <a:p>
            <a:pPr marL="177800" indent="0">
              <a:buNone/>
              <a:tabLst>
                <a:tab pos="177800" algn="l"/>
              </a:tabLst>
            </a:pPr>
            <a:r>
              <a:rPr lang="es-ES" sz="1800" dirty="0" smtClean="0"/>
              <a:t>FROM </a:t>
            </a:r>
            <a:r>
              <a:rPr lang="es-ES" sz="1800" dirty="0" err="1" smtClean="0"/>
              <a:t>Products</a:t>
            </a:r>
            <a:endParaRPr lang="es-ES" sz="1800" dirty="0" smtClean="0"/>
          </a:p>
          <a:p>
            <a:pPr marL="177800" indent="0">
              <a:buNone/>
              <a:tabLst>
                <a:tab pos="177800" algn="l"/>
              </a:tabLst>
            </a:pPr>
            <a:r>
              <a:rPr lang="es-ES" sz="1800" dirty="0" smtClean="0"/>
              <a:t>ORDER BY </a:t>
            </a:r>
            <a:r>
              <a:rPr lang="es-ES" sz="1800" dirty="0" err="1" smtClean="0"/>
              <a:t>unitprice</a:t>
            </a:r>
            <a:r>
              <a:rPr lang="es-ES" sz="1800" dirty="0" smtClean="0"/>
              <a:t> DESC</a:t>
            </a:r>
          </a:p>
          <a:p>
            <a:pPr marL="177800" indent="0">
              <a:buNone/>
              <a:tabLst>
                <a:tab pos="177800" algn="l"/>
              </a:tabLst>
            </a:pPr>
            <a:r>
              <a:rPr lang="es-ES" sz="1800" dirty="0" smtClean="0"/>
              <a:t>GO</a:t>
            </a:r>
          </a:p>
          <a:p>
            <a:pPr>
              <a:buNone/>
            </a:pP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13314" name="Picture 2"/>
          <p:cNvPicPr>
            <a:picLocks noChangeAspect="1" noChangeArrowheads="1"/>
          </p:cNvPicPr>
          <p:nvPr/>
        </p:nvPicPr>
        <p:blipFill>
          <a:blip r:embed="rId3" cstate="print"/>
          <a:srcRect l="37008" t="61000" r="43042" b="7081"/>
          <a:stretch>
            <a:fillRect/>
          </a:stretch>
        </p:blipFill>
        <p:spPr bwMode="auto">
          <a:xfrm>
            <a:off x="6191801" y="3068960"/>
            <a:ext cx="2736304" cy="2880320"/>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Concatenación de cadenas</a:t>
            </a:r>
            <a:endParaRPr lang="es-ES" dirty="0"/>
          </a:p>
        </p:txBody>
      </p:sp>
      <p:sp>
        <p:nvSpPr>
          <p:cNvPr id="3" name="2 Marcador de contenido"/>
          <p:cNvSpPr>
            <a:spLocks noGrp="1"/>
          </p:cNvSpPr>
          <p:nvPr>
            <p:ph sz="quarter" idx="1"/>
          </p:nvPr>
        </p:nvSpPr>
        <p:spPr>
          <a:xfrm>
            <a:off x="914400" y="2117586"/>
            <a:ext cx="7772400" cy="2376264"/>
          </a:xfrm>
        </p:spPr>
        <p:txBody>
          <a:bodyPr/>
          <a:lstStyle/>
          <a:p>
            <a:pPr>
              <a:lnSpc>
                <a:spcPct val="90000"/>
              </a:lnSpc>
            </a:pPr>
            <a:r>
              <a:rPr lang="es-ES" sz="2000" dirty="0" smtClean="0"/>
              <a:t>Es un operador de una expresión de cadenas que concatena dos o más cadenas de caracteres o binarias, columnas o una combinación de nombres de columna y cadenas en una expresión.</a:t>
            </a:r>
          </a:p>
          <a:p>
            <a:pPr>
              <a:lnSpc>
                <a:spcPct val="90000"/>
              </a:lnSpc>
            </a:pPr>
            <a:r>
              <a:rPr lang="es-ES" sz="2000" dirty="0" smtClean="0"/>
              <a:t>Todos los elementos de la concatenación deben ser del mismo tipo (alfanumérico).</a:t>
            </a:r>
          </a:p>
          <a:p>
            <a:pPr marL="0" indent="0">
              <a:spcBef>
                <a:spcPts val="0"/>
              </a:spcBef>
              <a:buNone/>
            </a:pPr>
            <a:endParaRPr lang="es-ES" dirty="0" smtClean="0"/>
          </a:p>
          <a:p>
            <a:pPr marL="0" indent="0">
              <a:spcBef>
                <a:spcPts val="0"/>
              </a:spcBef>
            </a:pPr>
            <a:endParaRPr lang="es-ES"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ORDER BY Con clausula TOP</a:t>
            </a:r>
            <a:endParaRPr lang="es-ES" dirty="0"/>
          </a:p>
        </p:txBody>
      </p:sp>
      <p:sp>
        <p:nvSpPr>
          <p:cNvPr id="3" name="2 Marcador de contenido"/>
          <p:cNvSpPr>
            <a:spLocks noGrp="1"/>
          </p:cNvSpPr>
          <p:nvPr>
            <p:ph sz="quarter" idx="1"/>
          </p:nvPr>
        </p:nvSpPr>
        <p:spPr>
          <a:xfrm>
            <a:off x="899592" y="1772816"/>
            <a:ext cx="7920880" cy="4572000"/>
          </a:xfrm>
        </p:spPr>
        <p:txBody>
          <a:bodyPr>
            <a:normAutofit/>
          </a:bodyPr>
          <a:lstStyle/>
          <a:p>
            <a:pPr marL="0" indent="0">
              <a:spcBef>
                <a:spcPts val="0"/>
              </a:spcBef>
              <a:buNone/>
            </a:pPr>
            <a:r>
              <a:rPr lang="es-ES" sz="2000" dirty="0" smtClean="0"/>
              <a:t>Antes se utilizaba SET ROWCOUNT. la cláusula TOP es más eficiente ya que ésta es evaluada en el momento de hacer el análisis sintáctico de la consulta y no el momento de la ejecución como es el caso de ROWCOUNT. Otra desventaja es que hay que desactivarla.</a:t>
            </a:r>
          </a:p>
          <a:p>
            <a:pPr marL="273050" indent="0">
              <a:buNone/>
            </a:pPr>
            <a:r>
              <a:rPr lang="es-ES" sz="1800" dirty="0" smtClean="0"/>
              <a:t>USE </a:t>
            </a:r>
            <a:r>
              <a:rPr lang="es-ES" sz="1800" dirty="0" err="1" smtClean="0"/>
              <a:t>Northwind</a:t>
            </a:r>
            <a:endParaRPr lang="es-ES" sz="1800" dirty="0" smtClean="0"/>
          </a:p>
          <a:p>
            <a:pPr marL="273050" indent="0">
              <a:buNone/>
            </a:pPr>
            <a:r>
              <a:rPr lang="es-ES" sz="1800" dirty="0" smtClean="0"/>
              <a:t>SET ROWCOUNT 10</a:t>
            </a:r>
          </a:p>
          <a:p>
            <a:pPr marL="273050" indent="0">
              <a:buNone/>
            </a:pPr>
            <a:r>
              <a:rPr lang="es-ES" sz="1800" dirty="0" smtClean="0"/>
              <a:t>SELECT </a:t>
            </a:r>
            <a:r>
              <a:rPr lang="es-ES" sz="1800" dirty="0" err="1" smtClean="0"/>
              <a:t>productid</a:t>
            </a:r>
            <a:r>
              <a:rPr lang="es-ES" sz="1800" dirty="0" smtClean="0"/>
              <a:t>, </a:t>
            </a:r>
            <a:r>
              <a:rPr lang="es-ES" sz="1800" dirty="0" err="1" smtClean="0"/>
              <a:t>productname</a:t>
            </a:r>
            <a:r>
              <a:rPr lang="es-ES" sz="1800" dirty="0" smtClean="0"/>
              <a:t>, </a:t>
            </a:r>
            <a:r>
              <a:rPr lang="es-ES" sz="1800" dirty="0" err="1" smtClean="0"/>
              <a:t>unitprice</a:t>
            </a:r>
            <a:endParaRPr lang="es-ES" sz="1800" dirty="0" smtClean="0"/>
          </a:p>
          <a:p>
            <a:pPr marL="273050" indent="0">
              <a:buNone/>
            </a:pPr>
            <a:r>
              <a:rPr lang="es-ES" sz="1800" dirty="0" smtClean="0"/>
              <a:t>FROM </a:t>
            </a:r>
            <a:r>
              <a:rPr lang="es-ES" sz="1800" dirty="0" err="1" smtClean="0"/>
              <a:t>Products</a:t>
            </a:r>
            <a:endParaRPr lang="es-ES" sz="1800" dirty="0" smtClean="0"/>
          </a:p>
          <a:p>
            <a:pPr marL="273050" indent="0">
              <a:buNone/>
            </a:pPr>
            <a:r>
              <a:rPr lang="es-ES" sz="1800" dirty="0" smtClean="0"/>
              <a:t>ORDER BY </a:t>
            </a:r>
            <a:r>
              <a:rPr lang="es-ES" sz="1800" dirty="0" err="1" smtClean="0"/>
              <a:t>unitprice</a:t>
            </a:r>
            <a:r>
              <a:rPr lang="es-ES" sz="1800" dirty="0" smtClean="0"/>
              <a:t> DESC</a:t>
            </a:r>
          </a:p>
          <a:p>
            <a:pPr marL="273050" indent="0">
              <a:buNone/>
            </a:pPr>
            <a:r>
              <a:rPr lang="es-ES" sz="1800" dirty="0" smtClean="0"/>
              <a:t>SET ROWCOUNT 0</a:t>
            </a:r>
            <a:endParaRPr lang="es-ES" sz="1800"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14338" name="Picture 2"/>
          <p:cNvPicPr>
            <a:picLocks noChangeAspect="1" noChangeArrowheads="1"/>
          </p:cNvPicPr>
          <p:nvPr/>
        </p:nvPicPr>
        <p:blipFill>
          <a:blip r:embed="rId3" cstate="print"/>
          <a:srcRect l="37008" t="61000" r="43042" b="9601"/>
          <a:stretch>
            <a:fillRect/>
          </a:stretch>
        </p:blipFill>
        <p:spPr bwMode="auto">
          <a:xfrm>
            <a:off x="5652120" y="3501008"/>
            <a:ext cx="2736304" cy="2520280"/>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ORDER BY</a:t>
            </a:r>
            <a:endParaRPr lang="es-ES" dirty="0"/>
          </a:p>
        </p:txBody>
      </p:sp>
      <p:sp>
        <p:nvSpPr>
          <p:cNvPr id="3" name="2 Marcador de contenido"/>
          <p:cNvSpPr>
            <a:spLocks noGrp="1"/>
          </p:cNvSpPr>
          <p:nvPr>
            <p:ph sz="quarter" idx="1"/>
          </p:nvPr>
        </p:nvSpPr>
        <p:spPr>
          <a:xfrm>
            <a:off x="899592" y="1772816"/>
            <a:ext cx="7772400" cy="4572000"/>
          </a:xfrm>
        </p:spPr>
        <p:txBody>
          <a:bodyPr>
            <a:normAutofit/>
          </a:bodyPr>
          <a:lstStyle/>
          <a:p>
            <a:pPr marL="0" indent="0">
              <a:buNone/>
            </a:pPr>
            <a:r>
              <a:rPr lang="es-ES" sz="2000" dirty="0" smtClean="0"/>
              <a:t>Si queremos que salgan los empates utilizaremos la cláusula TIES. Por ejemplo, sacar los seis productos con mayor cantidad en stock.</a:t>
            </a:r>
          </a:p>
          <a:p>
            <a:pPr marL="355600" indent="0">
              <a:buNone/>
            </a:pPr>
            <a:r>
              <a:rPr lang="es-ES" sz="1800" dirty="0" smtClean="0"/>
              <a:t>USE </a:t>
            </a:r>
            <a:r>
              <a:rPr lang="es-ES" sz="1800" dirty="0" err="1" smtClean="0"/>
              <a:t>Northwind</a:t>
            </a:r>
            <a:endParaRPr lang="es-ES" sz="1800" dirty="0" smtClean="0"/>
          </a:p>
          <a:p>
            <a:pPr marL="355600" indent="0">
              <a:buNone/>
            </a:pPr>
            <a:r>
              <a:rPr lang="en-US" sz="1800" dirty="0" smtClean="0"/>
              <a:t>SELECT TOP 6 WITH TIES </a:t>
            </a:r>
            <a:r>
              <a:rPr lang="en-US" sz="1800" dirty="0" err="1" smtClean="0"/>
              <a:t>productid</a:t>
            </a:r>
            <a:r>
              <a:rPr lang="en-US" sz="1800" dirty="0" smtClean="0"/>
              <a:t>, </a:t>
            </a:r>
            <a:r>
              <a:rPr lang="en-US" sz="1800" dirty="0" err="1" smtClean="0"/>
              <a:t>productname</a:t>
            </a:r>
            <a:r>
              <a:rPr lang="en-US" sz="1800" dirty="0" smtClean="0"/>
              <a:t>, </a:t>
            </a:r>
            <a:r>
              <a:rPr lang="en-US" sz="1800" dirty="0" err="1" smtClean="0"/>
              <a:t>unitsinstock</a:t>
            </a:r>
            <a:endParaRPr lang="en-US" sz="1800" dirty="0" smtClean="0"/>
          </a:p>
          <a:p>
            <a:pPr marL="355600" indent="0">
              <a:buNone/>
            </a:pPr>
            <a:r>
              <a:rPr lang="es-ES" sz="1800" dirty="0" smtClean="0"/>
              <a:t>FROM </a:t>
            </a:r>
            <a:r>
              <a:rPr lang="es-ES" sz="1800" dirty="0" err="1" smtClean="0"/>
              <a:t>Products</a:t>
            </a:r>
            <a:endParaRPr lang="es-ES" sz="1800" dirty="0" smtClean="0"/>
          </a:p>
          <a:p>
            <a:pPr marL="355600" indent="0">
              <a:buNone/>
            </a:pPr>
            <a:r>
              <a:rPr lang="es-ES" sz="1800" dirty="0" smtClean="0"/>
              <a:t>ORDER BY </a:t>
            </a:r>
            <a:r>
              <a:rPr lang="es-ES" sz="1800" dirty="0" err="1" smtClean="0"/>
              <a:t>unitsinstock</a:t>
            </a:r>
            <a:r>
              <a:rPr lang="es-ES" sz="1800" dirty="0" smtClean="0"/>
              <a:t> DESC</a:t>
            </a:r>
          </a:p>
          <a:p>
            <a:pPr marL="355600" indent="0">
              <a:buNone/>
            </a:pPr>
            <a:r>
              <a:rPr lang="es-ES" sz="1800" dirty="0" smtClean="0"/>
              <a:t>GO</a:t>
            </a:r>
            <a:endParaRPr lang="es-ES" sz="1800"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15362" name="Picture 2"/>
          <p:cNvPicPr>
            <a:picLocks noChangeAspect="1" noChangeArrowheads="1"/>
          </p:cNvPicPr>
          <p:nvPr/>
        </p:nvPicPr>
        <p:blipFill>
          <a:blip r:embed="rId3" cstate="print"/>
          <a:srcRect l="37008" t="60160" r="38842" b="13801"/>
          <a:stretch>
            <a:fillRect/>
          </a:stretch>
        </p:blipFill>
        <p:spPr bwMode="auto">
          <a:xfrm>
            <a:off x="5292080" y="3933056"/>
            <a:ext cx="3312368" cy="2232248"/>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Consultas dinámicas</a:t>
            </a:r>
            <a:endParaRPr lang="es-ES" dirty="0"/>
          </a:p>
        </p:txBody>
      </p:sp>
      <p:sp>
        <p:nvSpPr>
          <p:cNvPr id="3" name="2 Marcador de contenido"/>
          <p:cNvSpPr>
            <a:spLocks noGrp="1"/>
          </p:cNvSpPr>
          <p:nvPr>
            <p:ph sz="quarter" idx="1"/>
          </p:nvPr>
        </p:nvSpPr>
        <p:spPr>
          <a:xfrm>
            <a:off x="899592" y="1700808"/>
            <a:ext cx="7772400" cy="4572000"/>
          </a:xfrm>
        </p:spPr>
        <p:txBody>
          <a:bodyPr>
            <a:normAutofit fontScale="32500" lnSpcReduction="20000"/>
          </a:bodyPr>
          <a:lstStyle/>
          <a:p>
            <a:endParaRPr lang="es-ES" dirty="0" smtClean="0"/>
          </a:p>
          <a:p>
            <a:pPr>
              <a:buNone/>
            </a:pPr>
            <a:r>
              <a:rPr lang="es-ES" dirty="0" smtClean="0"/>
              <a:t>.</a:t>
            </a:r>
          </a:p>
          <a:p>
            <a:pPr>
              <a:buNone/>
            </a:pPr>
            <a:r>
              <a:rPr lang="es-ES" sz="6200" dirty="0" smtClean="0"/>
              <a:t>Existen dos modos de ejecutar consultas dinámicas:</a:t>
            </a:r>
          </a:p>
          <a:p>
            <a:pPr marL="177800" indent="-177800"/>
            <a:r>
              <a:rPr lang="es-ES" sz="6200" dirty="0" smtClean="0"/>
              <a:t> EXEC</a:t>
            </a:r>
          </a:p>
          <a:p>
            <a:pPr marL="177800" indent="-177800"/>
            <a:r>
              <a:rPr lang="es-ES" sz="6200" dirty="0" smtClean="0"/>
              <a:t> </a:t>
            </a:r>
            <a:r>
              <a:rPr lang="es-ES" sz="6200" dirty="0" err="1" smtClean="0"/>
              <a:t>sp_executesql</a:t>
            </a:r>
            <a:r>
              <a:rPr lang="es-ES" sz="6200" dirty="0" smtClean="0"/>
              <a:t> (la cadena pasada debe ser de tipo Unicode)</a:t>
            </a:r>
          </a:p>
          <a:p>
            <a:endParaRPr lang="es-ES" dirty="0" smtClean="0"/>
          </a:p>
          <a:p>
            <a:pPr marL="273050" indent="-6350">
              <a:buNone/>
            </a:pPr>
            <a:r>
              <a:rPr lang="es-ES" sz="5500" dirty="0" smtClean="0"/>
              <a:t>USE </a:t>
            </a:r>
            <a:r>
              <a:rPr lang="es-ES" sz="5500" dirty="0" err="1" smtClean="0"/>
              <a:t>Northwind</a:t>
            </a:r>
            <a:endParaRPr lang="es-ES" sz="5500" dirty="0" smtClean="0"/>
          </a:p>
          <a:p>
            <a:pPr marL="273050" indent="-6350">
              <a:buNone/>
            </a:pPr>
            <a:r>
              <a:rPr lang="es-ES" sz="5500" dirty="0" smtClean="0"/>
              <a:t>DECLARE @</a:t>
            </a:r>
            <a:r>
              <a:rPr lang="es-ES" sz="5500" dirty="0" err="1" smtClean="0"/>
              <a:t>tablename</a:t>
            </a:r>
            <a:r>
              <a:rPr lang="es-ES" sz="5500" dirty="0" smtClean="0"/>
              <a:t> VARCHAR(20), @</a:t>
            </a:r>
            <a:r>
              <a:rPr lang="es-ES" sz="5500" dirty="0" err="1" smtClean="0"/>
              <a:t>query</a:t>
            </a:r>
            <a:r>
              <a:rPr lang="es-ES" sz="5500" dirty="0" smtClean="0"/>
              <a:t> NVARCHAR(100)</a:t>
            </a:r>
          </a:p>
          <a:p>
            <a:pPr marL="273050" indent="-6350">
              <a:buNone/>
            </a:pPr>
            <a:r>
              <a:rPr lang="es-ES" sz="5500" dirty="0" smtClean="0"/>
              <a:t>SET @</a:t>
            </a:r>
            <a:r>
              <a:rPr lang="es-ES" sz="5500" dirty="0" err="1" smtClean="0"/>
              <a:t>tablename</a:t>
            </a:r>
            <a:r>
              <a:rPr lang="es-ES" sz="5500" dirty="0" smtClean="0"/>
              <a:t> = '</a:t>
            </a:r>
            <a:r>
              <a:rPr lang="es-ES" sz="5500" dirty="0" err="1" smtClean="0"/>
              <a:t>Shippers</a:t>
            </a:r>
            <a:r>
              <a:rPr lang="es-ES" sz="5500" dirty="0" smtClean="0"/>
              <a:t>'</a:t>
            </a:r>
          </a:p>
          <a:p>
            <a:pPr marL="273050" indent="-6350">
              <a:buNone/>
            </a:pPr>
            <a:r>
              <a:rPr lang="en-US" sz="5500" dirty="0" smtClean="0"/>
              <a:t>SET @query = N'SELECT * FROM ' + @</a:t>
            </a:r>
            <a:r>
              <a:rPr lang="en-US" sz="5500" dirty="0" err="1" smtClean="0"/>
              <a:t>tablename</a:t>
            </a:r>
            <a:endParaRPr lang="en-US" sz="5500" dirty="0" smtClean="0"/>
          </a:p>
          <a:p>
            <a:pPr marL="273050" indent="-6350">
              <a:buNone/>
            </a:pPr>
            <a:r>
              <a:rPr lang="es-ES" sz="5500" dirty="0" smtClean="0"/>
              <a:t>-- Usando EXEC</a:t>
            </a:r>
          </a:p>
          <a:p>
            <a:pPr marL="273050" indent="-6350">
              <a:buNone/>
            </a:pPr>
            <a:r>
              <a:rPr lang="es-ES" sz="5500" dirty="0" smtClean="0"/>
              <a:t>EXEC (@</a:t>
            </a:r>
            <a:r>
              <a:rPr lang="es-ES" sz="5500" dirty="0" err="1" smtClean="0"/>
              <a:t>query</a:t>
            </a:r>
            <a:r>
              <a:rPr lang="es-ES" sz="5500" dirty="0" smtClean="0"/>
              <a:t>)</a:t>
            </a:r>
          </a:p>
          <a:p>
            <a:pPr marL="273050" indent="-6350">
              <a:buNone/>
            </a:pPr>
            <a:r>
              <a:rPr lang="es-ES" sz="5500" dirty="0" smtClean="0"/>
              <a:t>-- Usando </a:t>
            </a:r>
            <a:r>
              <a:rPr lang="es-ES" sz="5500" dirty="0" err="1" smtClean="0"/>
              <a:t>sp_executesql</a:t>
            </a:r>
            <a:endParaRPr lang="es-ES" sz="5500" dirty="0" smtClean="0"/>
          </a:p>
          <a:p>
            <a:pPr marL="273050" indent="-6350">
              <a:buNone/>
            </a:pPr>
            <a:r>
              <a:rPr lang="es-ES" sz="5500" dirty="0" smtClean="0"/>
              <a:t>EXEC </a:t>
            </a:r>
            <a:r>
              <a:rPr lang="es-ES" sz="5500" dirty="0" err="1" smtClean="0"/>
              <a:t>sp_executesql</a:t>
            </a:r>
            <a:r>
              <a:rPr lang="es-ES" sz="5500" dirty="0" smtClean="0"/>
              <a:t> @</a:t>
            </a:r>
            <a:r>
              <a:rPr lang="es-ES" sz="5500" dirty="0" err="1" smtClean="0"/>
              <a:t>query</a:t>
            </a:r>
            <a:endParaRPr lang="es-ES" sz="5500" dirty="0" smtClean="0"/>
          </a:p>
          <a:p>
            <a:pPr marL="273050" indent="-6350">
              <a:buNone/>
            </a:pPr>
            <a:r>
              <a:rPr lang="es-ES" sz="5500" dirty="0" smtClean="0"/>
              <a:t>GO</a:t>
            </a:r>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16386" name="Picture 2"/>
          <p:cNvPicPr>
            <a:picLocks noChangeAspect="1" noChangeArrowheads="1"/>
          </p:cNvPicPr>
          <p:nvPr/>
        </p:nvPicPr>
        <p:blipFill>
          <a:blip r:embed="rId3" cstate="print"/>
          <a:srcRect l="37533" t="61000" r="39892" b="9601"/>
          <a:stretch>
            <a:fillRect/>
          </a:stretch>
        </p:blipFill>
        <p:spPr bwMode="auto">
          <a:xfrm>
            <a:off x="5508104" y="4005064"/>
            <a:ext cx="3096344" cy="2520280"/>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Consultas dinámicas</a:t>
            </a:r>
            <a:endParaRPr lang="es-ES" dirty="0"/>
          </a:p>
        </p:txBody>
      </p:sp>
      <p:sp>
        <p:nvSpPr>
          <p:cNvPr id="3" name="2 Marcador de contenido"/>
          <p:cNvSpPr>
            <a:spLocks noGrp="1"/>
          </p:cNvSpPr>
          <p:nvPr>
            <p:ph sz="quarter" idx="1"/>
          </p:nvPr>
        </p:nvSpPr>
        <p:spPr>
          <a:xfrm>
            <a:off x="899592" y="1772816"/>
            <a:ext cx="7772400" cy="4572000"/>
          </a:xfrm>
        </p:spPr>
        <p:txBody>
          <a:bodyPr>
            <a:normAutofit/>
          </a:bodyPr>
          <a:lstStyle/>
          <a:p>
            <a:pPr>
              <a:buNone/>
            </a:pPr>
            <a:r>
              <a:rPr lang="es-ES" sz="2400" dirty="0" smtClean="0"/>
              <a:t>Desventajas de las consultas dinámicas:</a:t>
            </a:r>
          </a:p>
          <a:p>
            <a:r>
              <a:rPr lang="es-ES" sz="1900" dirty="0" smtClean="0"/>
              <a:t>Las instrucciones contenidas en la ejecución se ejecutan dentro de su propio lote; por tanto, estas instrucciones no pueden acceder a variables declaradas en el lote exterior.</a:t>
            </a:r>
          </a:p>
          <a:p>
            <a:r>
              <a:rPr lang="es-ES" sz="1900" dirty="0" smtClean="0"/>
              <a:t>EXEC no aprovecha el plan de ejecución de la consulta si no se parece lo suficiente a consultas previamente ejecutadas. </a:t>
            </a:r>
            <a:r>
              <a:rPr lang="es-ES" sz="1900" i="1" dirty="0" err="1" smtClean="0"/>
              <a:t>sp_executesql</a:t>
            </a:r>
            <a:r>
              <a:rPr lang="es-ES" sz="1900" dirty="0" smtClean="0"/>
              <a:t> sí lo aprovecha.</a:t>
            </a:r>
          </a:p>
          <a:p>
            <a:r>
              <a:rPr lang="es-ES" sz="1900" dirty="0" smtClean="0"/>
              <a:t>Las consultas dinámicas plantean problemas de seguridad ya que el usuario también necesita permisos sobre los objetos a los que la consulta hace referencia. Esto se debe a que el análisis sintáctico de la consulta dinámica no se lleva a cabo hasta que se ejecuta el procedimiento almacenado, y SQL Server debe controlar los permisos para cada objeto al que la consulta hace referencia (ahora se soluciona con EXECUTE AS).</a:t>
            </a:r>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914400" y="1772816"/>
            <a:ext cx="7772400" cy="4246984"/>
          </a:xfrm>
        </p:spPr>
        <p:txBody>
          <a:bodyPr>
            <a:normAutofit/>
          </a:bodyPr>
          <a:lstStyle/>
          <a:p>
            <a:pPr marL="534988" indent="-273050">
              <a:buNone/>
            </a:pPr>
            <a:r>
              <a:rPr lang="es-ES" sz="1800" dirty="0" smtClean="0"/>
              <a:t>USE </a:t>
            </a:r>
            <a:r>
              <a:rPr lang="es-ES" sz="1800" dirty="0" err="1" smtClean="0"/>
              <a:t>Northwind</a:t>
            </a:r>
            <a:endParaRPr lang="es-ES" sz="1800" dirty="0" smtClean="0"/>
          </a:p>
          <a:p>
            <a:pPr marL="534988" indent="-273050">
              <a:buNone/>
            </a:pPr>
            <a:r>
              <a:rPr lang="es-ES" sz="1800" dirty="0" smtClean="0"/>
              <a:t>DECLARE @</a:t>
            </a:r>
            <a:r>
              <a:rPr lang="es-ES" sz="1800" dirty="0" err="1" smtClean="0"/>
              <a:t>query</a:t>
            </a:r>
            <a:r>
              <a:rPr lang="es-ES" sz="1800" dirty="0" smtClean="0"/>
              <a:t> NVARCHAR(100)</a:t>
            </a:r>
          </a:p>
          <a:p>
            <a:pPr marL="534988" indent="-273050">
              <a:buNone/>
            </a:pPr>
            <a:r>
              <a:rPr lang="en-US" sz="1800" dirty="0" smtClean="0"/>
              <a:t>SET @query = N'SELECT * ' </a:t>
            </a:r>
            <a:r>
              <a:rPr lang="en-US" sz="1800" dirty="0" smtClean="0">
                <a:solidFill>
                  <a:srgbClr val="FF0000"/>
                </a:solidFill>
              </a:rPr>
              <a:t>+ CHAR(13)+ </a:t>
            </a:r>
            <a:r>
              <a:rPr lang="en-US" sz="1800" dirty="0" smtClean="0"/>
              <a:t>'FROM Shippers‘</a:t>
            </a:r>
          </a:p>
          <a:p>
            <a:pPr marL="534988" indent="-273050">
              <a:buNone/>
            </a:pPr>
            <a:r>
              <a:rPr lang="es-ES" sz="1800" dirty="0" smtClean="0"/>
              <a:t>-- Para visualizar la consulta (contiene un retorno de carro)</a:t>
            </a:r>
          </a:p>
          <a:p>
            <a:pPr marL="534988" indent="-273050">
              <a:buNone/>
            </a:pPr>
            <a:r>
              <a:rPr lang="es-ES" sz="1800" dirty="0" smtClean="0"/>
              <a:t>SELECT @</a:t>
            </a:r>
            <a:r>
              <a:rPr lang="es-ES" sz="1800" dirty="0" err="1" smtClean="0"/>
              <a:t>query</a:t>
            </a:r>
            <a:endParaRPr lang="es-ES" sz="1800" dirty="0" smtClean="0"/>
          </a:p>
          <a:p>
            <a:pPr marL="534988" indent="-273050">
              <a:buNone/>
            </a:pPr>
            <a:r>
              <a:rPr lang="es-ES" sz="1800" dirty="0" smtClean="0"/>
              <a:t>-- Ejecución de la consulta dinámica</a:t>
            </a:r>
          </a:p>
          <a:p>
            <a:pPr marL="534988" indent="-273050">
              <a:buNone/>
            </a:pPr>
            <a:r>
              <a:rPr lang="es-ES" sz="1800" dirty="0" smtClean="0"/>
              <a:t>EXEC </a:t>
            </a:r>
            <a:r>
              <a:rPr lang="es-ES" sz="1800" dirty="0" err="1" smtClean="0"/>
              <a:t>sp_executesql</a:t>
            </a:r>
            <a:r>
              <a:rPr lang="es-ES" sz="1800" dirty="0" smtClean="0"/>
              <a:t> @</a:t>
            </a:r>
            <a:r>
              <a:rPr lang="es-ES" sz="1800" dirty="0" err="1" smtClean="0"/>
              <a:t>query</a:t>
            </a:r>
            <a:endParaRPr lang="es-ES" sz="1800" dirty="0" smtClean="0"/>
          </a:p>
          <a:p>
            <a:pPr marL="534988" indent="-273050">
              <a:buNone/>
            </a:pPr>
            <a:r>
              <a:rPr lang="es-ES" sz="1800" dirty="0" smtClean="0"/>
              <a:t>GO</a:t>
            </a:r>
            <a:endParaRPr lang="es-ES" sz="1800" dirty="0"/>
          </a:p>
        </p:txBody>
      </p:sp>
      <p:sp>
        <p:nvSpPr>
          <p:cNvPr id="4" name="1 Título"/>
          <p:cNvSpPr>
            <a:spLocks noGrp="1"/>
          </p:cNvSpPr>
          <p:nvPr>
            <p:ph type="title"/>
          </p:nvPr>
        </p:nvSpPr>
        <p:spPr>
          <a:xfrm>
            <a:off x="914400" y="274638"/>
            <a:ext cx="7772400" cy="1143000"/>
          </a:xfrm>
        </p:spPr>
        <p:txBody>
          <a:bodyPr/>
          <a:lstStyle/>
          <a:p>
            <a:r>
              <a:rPr lang="es-ES" dirty="0" smtClean="0"/>
              <a:t>Consultas dinámicas - Ejemplo</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1026" name="Picture 2"/>
          <p:cNvPicPr>
            <a:picLocks noChangeAspect="1" noChangeArrowheads="1"/>
          </p:cNvPicPr>
          <p:nvPr/>
        </p:nvPicPr>
        <p:blipFill>
          <a:blip r:embed="rId3" cstate="print"/>
          <a:srcRect l="37008" t="61000" r="40417" b="9601"/>
          <a:stretch>
            <a:fillRect/>
          </a:stretch>
        </p:blipFill>
        <p:spPr bwMode="auto">
          <a:xfrm>
            <a:off x="5580112" y="3493681"/>
            <a:ext cx="3096344" cy="2520280"/>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914400" y="1772816"/>
            <a:ext cx="7772400" cy="4392488"/>
          </a:xfrm>
        </p:spPr>
        <p:txBody>
          <a:bodyPr>
            <a:normAutofit/>
          </a:bodyPr>
          <a:lstStyle/>
          <a:p>
            <a:pPr marL="0" indent="0">
              <a:buNone/>
            </a:pPr>
            <a:r>
              <a:rPr lang="es-ES" sz="2000" dirty="0" smtClean="0"/>
              <a:t>La instrucción INSERT agrega una o más filas nuevas a una tabla. Tratada de forma simplificada, INSERT tiene el siguiente formato:</a:t>
            </a:r>
          </a:p>
          <a:p>
            <a:pPr marL="358775" indent="0">
              <a:buNone/>
            </a:pPr>
            <a:r>
              <a:rPr lang="es-ES" sz="1800" dirty="0" smtClean="0"/>
              <a:t>INSERT [INTO] </a:t>
            </a:r>
            <a:r>
              <a:rPr lang="es-ES" sz="1800" dirty="0" err="1" smtClean="0"/>
              <a:t>table_or_view</a:t>
            </a:r>
            <a:r>
              <a:rPr lang="es-ES" sz="1800" dirty="0" smtClean="0"/>
              <a:t> [(</a:t>
            </a:r>
            <a:r>
              <a:rPr lang="es-ES" sz="1800" dirty="0" err="1" smtClean="0"/>
              <a:t>column_list</a:t>
            </a:r>
            <a:r>
              <a:rPr lang="es-ES" sz="1800" dirty="0" smtClean="0"/>
              <a:t>)] </a:t>
            </a:r>
            <a:r>
              <a:rPr lang="es-ES" sz="1800" dirty="0" err="1" smtClean="0"/>
              <a:t>data_values</a:t>
            </a:r>
            <a:r>
              <a:rPr lang="es-ES" sz="1800" dirty="0" smtClean="0"/>
              <a:t> </a:t>
            </a:r>
          </a:p>
          <a:p>
            <a:endParaRPr lang="es-ES" sz="1800" dirty="0" smtClean="0"/>
          </a:p>
          <a:p>
            <a:pPr marL="358775" indent="0">
              <a:buNone/>
            </a:pPr>
            <a:r>
              <a:rPr lang="es-ES" sz="1800" dirty="0" smtClean="0"/>
              <a:t>USE </a:t>
            </a:r>
            <a:r>
              <a:rPr lang="es-ES" sz="1800" dirty="0" err="1" smtClean="0"/>
              <a:t>Northwind</a:t>
            </a:r>
            <a:endParaRPr lang="es-ES" sz="1800" dirty="0" smtClean="0"/>
          </a:p>
          <a:p>
            <a:pPr marL="358775" indent="0">
              <a:buNone/>
            </a:pPr>
            <a:r>
              <a:rPr lang="es-ES" sz="1800" dirty="0" smtClean="0"/>
              <a:t>INSERT </a:t>
            </a:r>
            <a:r>
              <a:rPr lang="es-ES" sz="1800" dirty="0" err="1" smtClean="0"/>
              <a:t>Territories</a:t>
            </a:r>
            <a:r>
              <a:rPr lang="es-ES" sz="1800" dirty="0" smtClean="0"/>
              <a:t> (</a:t>
            </a:r>
            <a:r>
              <a:rPr lang="es-ES" sz="1800" dirty="0" err="1" smtClean="0"/>
              <a:t>territoryid,territorydescription,regionid</a:t>
            </a:r>
            <a:r>
              <a:rPr lang="es-ES" sz="1800" dirty="0" smtClean="0"/>
              <a:t>)</a:t>
            </a:r>
          </a:p>
          <a:p>
            <a:pPr marL="358775" indent="0">
              <a:buNone/>
            </a:pPr>
            <a:r>
              <a:rPr lang="nn-NO" sz="1800" dirty="0" smtClean="0"/>
              <a:t>VALUES ('77777','Forst Lauderdale',4)</a:t>
            </a:r>
          </a:p>
          <a:p>
            <a:pPr marL="358775" indent="0">
              <a:buNone/>
            </a:pPr>
            <a:r>
              <a:rPr lang="es-ES" sz="1800" dirty="0" smtClean="0"/>
              <a:t>GO</a:t>
            </a:r>
          </a:p>
          <a:p>
            <a:pPr marL="358775" indent="0">
              <a:buNone/>
            </a:pPr>
            <a:endParaRPr lang="es-ES" sz="1800" dirty="0" smtClean="0"/>
          </a:p>
          <a:p>
            <a:pPr marL="358775" indent="0">
              <a:buNone/>
            </a:pPr>
            <a:r>
              <a:rPr lang="es-ES" sz="1800" dirty="0" smtClean="0"/>
              <a:t>USE </a:t>
            </a:r>
            <a:r>
              <a:rPr lang="es-ES" sz="1800" dirty="0" err="1" smtClean="0"/>
              <a:t>Northwind</a:t>
            </a:r>
            <a:endParaRPr lang="es-ES" sz="1800" dirty="0" smtClean="0"/>
          </a:p>
          <a:p>
            <a:pPr marL="358775" indent="0">
              <a:buNone/>
            </a:pPr>
            <a:r>
              <a:rPr lang="es-ES" sz="1800" dirty="0" smtClean="0"/>
              <a:t>INSERT </a:t>
            </a:r>
            <a:r>
              <a:rPr lang="es-ES" sz="1800" dirty="0" err="1" smtClean="0"/>
              <a:t>Territories</a:t>
            </a:r>
            <a:r>
              <a:rPr lang="es-ES" sz="1800" dirty="0" smtClean="0"/>
              <a:t> VALUES ('88888','Miami',4)</a:t>
            </a:r>
          </a:p>
          <a:p>
            <a:pPr marL="358775" indent="0">
              <a:buNone/>
            </a:pPr>
            <a:r>
              <a:rPr lang="es-ES" sz="1800" dirty="0" smtClean="0"/>
              <a:t>GO</a:t>
            </a:r>
          </a:p>
        </p:txBody>
      </p:sp>
      <p:sp>
        <p:nvSpPr>
          <p:cNvPr id="4" name="1 Título"/>
          <p:cNvSpPr>
            <a:spLocks noGrp="1"/>
          </p:cNvSpPr>
          <p:nvPr>
            <p:ph type="title"/>
          </p:nvPr>
        </p:nvSpPr>
        <p:spPr>
          <a:xfrm>
            <a:off x="914400" y="274638"/>
            <a:ext cx="7772400" cy="1143000"/>
          </a:xfrm>
        </p:spPr>
        <p:txBody>
          <a:bodyPr/>
          <a:lstStyle/>
          <a:p>
            <a:r>
              <a:rPr lang="es-ES" dirty="0" err="1" smtClean="0"/>
              <a:t>Insert</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914400" y="1772816"/>
            <a:ext cx="7772400" cy="2232248"/>
          </a:xfrm>
        </p:spPr>
        <p:txBody>
          <a:bodyPr>
            <a:normAutofit/>
          </a:bodyPr>
          <a:lstStyle/>
          <a:p>
            <a:pPr marL="0" indent="0">
              <a:spcBef>
                <a:spcPts val="0"/>
              </a:spcBef>
              <a:buNone/>
            </a:pPr>
            <a:r>
              <a:rPr lang="es-ES" sz="2000" dirty="0" smtClean="0"/>
              <a:t>Las instrucciones INSERT no especifican valores para los tipos de columnas con una propiedad IDENTITY que genera valores para la misma. </a:t>
            </a:r>
          </a:p>
          <a:p>
            <a:pPr marL="354013" indent="4763">
              <a:buNone/>
            </a:pPr>
            <a:r>
              <a:rPr lang="es-ES" sz="1800" dirty="0" smtClean="0"/>
              <a:t>USE </a:t>
            </a:r>
            <a:r>
              <a:rPr lang="es-ES" sz="1800" dirty="0" err="1" smtClean="0"/>
              <a:t>Northwind</a:t>
            </a:r>
            <a:endParaRPr lang="es-ES" sz="1800" dirty="0" smtClean="0"/>
          </a:p>
          <a:p>
            <a:pPr marL="354013" indent="4763">
              <a:buNone/>
            </a:pPr>
            <a:r>
              <a:rPr lang="es-ES" sz="1800" dirty="0" smtClean="0"/>
              <a:t>INSERT </a:t>
            </a:r>
            <a:r>
              <a:rPr lang="es-ES" sz="1800" dirty="0" err="1" smtClean="0"/>
              <a:t>Shippers</a:t>
            </a:r>
            <a:r>
              <a:rPr lang="es-ES" sz="1800" dirty="0" smtClean="0"/>
              <a:t> (</a:t>
            </a:r>
            <a:r>
              <a:rPr lang="es-ES" sz="1800" dirty="0" err="1" smtClean="0"/>
              <a:t>companyname</a:t>
            </a:r>
            <a:r>
              <a:rPr lang="es-ES" sz="1800" dirty="0" smtClean="0"/>
              <a:t>, </a:t>
            </a:r>
            <a:r>
              <a:rPr lang="es-ES" sz="1800" dirty="0" err="1" smtClean="0"/>
              <a:t>phone</a:t>
            </a:r>
            <a:r>
              <a:rPr lang="es-ES" sz="1800" dirty="0" smtClean="0"/>
              <a:t>) </a:t>
            </a:r>
          </a:p>
          <a:p>
            <a:pPr marL="354013" indent="4763">
              <a:buNone/>
            </a:pPr>
            <a:r>
              <a:rPr lang="en-US" sz="1800" dirty="0" smtClean="0"/>
              <a:t>VALUES ('Super Fast Shipping','(503) 555-6493')</a:t>
            </a:r>
          </a:p>
          <a:p>
            <a:pPr marL="354013" indent="4763">
              <a:buNone/>
            </a:pPr>
            <a:r>
              <a:rPr lang="es-ES" sz="1800" dirty="0" smtClean="0"/>
              <a:t>GO</a:t>
            </a:r>
          </a:p>
          <a:p>
            <a:pPr marL="0" indent="0">
              <a:buNone/>
            </a:pPr>
            <a:endParaRPr lang="es-ES" sz="1800" dirty="0" smtClean="0"/>
          </a:p>
        </p:txBody>
      </p:sp>
      <p:sp>
        <p:nvSpPr>
          <p:cNvPr id="4" name="1 Título"/>
          <p:cNvSpPr>
            <a:spLocks noGrp="1"/>
          </p:cNvSpPr>
          <p:nvPr>
            <p:ph type="title"/>
          </p:nvPr>
        </p:nvSpPr>
        <p:spPr>
          <a:xfrm>
            <a:off x="914400" y="274638"/>
            <a:ext cx="7772400" cy="1143000"/>
          </a:xfrm>
        </p:spPr>
        <p:txBody>
          <a:bodyPr/>
          <a:lstStyle/>
          <a:p>
            <a:r>
              <a:rPr lang="es-ES" dirty="0" err="1" smtClean="0"/>
              <a:t>Insert</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2050" name="Picture 2"/>
          <p:cNvPicPr>
            <a:picLocks noChangeAspect="1" noChangeArrowheads="1"/>
          </p:cNvPicPr>
          <p:nvPr/>
        </p:nvPicPr>
        <p:blipFill>
          <a:blip r:embed="rId3" cstate="print"/>
          <a:srcRect l="50133" t="60159" r="36217" b="23881"/>
          <a:stretch>
            <a:fillRect/>
          </a:stretch>
        </p:blipFill>
        <p:spPr bwMode="auto">
          <a:xfrm>
            <a:off x="5940152" y="2492896"/>
            <a:ext cx="1872208" cy="1368152"/>
          </a:xfrm>
          <a:prstGeom prst="rect">
            <a:avLst/>
          </a:prstGeom>
          <a:noFill/>
          <a:ln w="9525">
            <a:noFill/>
            <a:miter lim="800000"/>
            <a:headEnd/>
            <a:tailEnd/>
          </a:ln>
          <a:effectLst>
            <a:softEdge rad="63500"/>
          </a:effectLst>
        </p:spPr>
      </p:pic>
      <p:sp>
        <p:nvSpPr>
          <p:cNvPr id="6" name="5 CuadroTexto"/>
          <p:cNvSpPr txBox="1"/>
          <p:nvPr/>
        </p:nvSpPr>
        <p:spPr>
          <a:xfrm>
            <a:off x="827584" y="3861048"/>
            <a:ext cx="7992888" cy="2400657"/>
          </a:xfrm>
          <a:prstGeom prst="rect">
            <a:avLst/>
          </a:prstGeom>
          <a:noFill/>
        </p:spPr>
        <p:txBody>
          <a:bodyPr wrap="square" rtlCol="0">
            <a:spAutoFit/>
          </a:bodyPr>
          <a:lstStyle/>
          <a:p>
            <a:pPr marL="92075"/>
            <a:r>
              <a:rPr lang="es-ES" sz="2000" dirty="0" smtClean="0"/>
              <a:t>Las </a:t>
            </a:r>
            <a:r>
              <a:rPr lang="es-ES" sz="2000" i="1" dirty="0" smtClean="0"/>
              <a:t>columnas calculadas </a:t>
            </a:r>
            <a:r>
              <a:rPr lang="es-ES" sz="2000" dirty="0" smtClean="0"/>
              <a:t>son columnas virtuales definidas como una expresión calculada a partir de una o varias columnas en la instrucción CREATE TABLE, por lo que mediante INSERT o UPDATE no se les podrá asignar un valor.</a:t>
            </a:r>
          </a:p>
          <a:p>
            <a:pPr marL="450850"/>
            <a:r>
              <a:rPr lang="es-ES" dirty="0" smtClean="0"/>
              <a:t>CREATE TABLE </a:t>
            </a:r>
            <a:r>
              <a:rPr lang="es-ES" dirty="0" err="1" smtClean="0"/>
              <a:t>TestTable</a:t>
            </a:r>
            <a:r>
              <a:rPr lang="es-ES" dirty="0" smtClean="0"/>
              <a:t> </a:t>
            </a:r>
          </a:p>
          <a:p>
            <a:pPr marL="628650"/>
            <a:r>
              <a:rPr lang="es-ES" dirty="0" smtClean="0"/>
              <a:t>(</a:t>
            </a:r>
            <a:r>
              <a:rPr lang="es-ES" dirty="0" err="1" smtClean="0"/>
              <a:t>ColA</a:t>
            </a:r>
            <a:r>
              <a:rPr lang="es-ES" dirty="0" smtClean="0"/>
              <a:t> INT PRIMARY KEY, </a:t>
            </a:r>
          </a:p>
          <a:p>
            <a:pPr marL="628650"/>
            <a:r>
              <a:rPr lang="es-ES" dirty="0" err="1" smtClean="0"/>
              <a:t>ColB</a:t>
            </a:r>
            <a:r>
              <a:rPr lang="es-ES" dirty="0" smtClean="0"/>
              <a:t> INT NOT NULL, </a:t>
            </a:r>
          </a:p>
          <a:p>
            <a:pPr marL="628650"/>
            <a:r>
              <a:rPr lang="es-ES" dirty="0" err="1" smtClean="0"/>
              <a:t>ColC</a:t>
            </a:r>
            <a:r>
              <a:rPr lang="es-ES" dirty="0" smtClean="0"/>
              <a:t> AS (</a:t>
            </a:r>
            <a:r>
              <a:rPr lang="es-ES" dirty="0" err="1" smtClean="0"/>
              <a:t>ColA</a:t>
            </a:r>
            <a:r>
              <a:rPr lang="es-ES" dirty="0" smtClean="0"/>
              <a:t> + </a:t>
            </a:r>
            <a:r>
              <a:rPr lang="es-ES" dirty="0" err="1" smtClean="0"/>
              <a:t>ColB</a:t>
            </a:r>
            <a:r>
              <a:rPr lang="es-ES" dirty="0" smtClean="0"/>
              <a:t>) * 2)</a:t>
            </a:r>
          </a:p>
          <a:p>
            <a:endParaRPr lang="es-E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914400" y="1772816"/>
            <a:ext cx="7772400" cy="4176464"/>
          </a:xfrm>
        </p:spPr>
        <p:txBody>
          <a:bodyPr>
            <a:normAutofit/>
          </a:bodyPr>
          <a:lstStyle/>
          <a:p>
            <a:pPr marL="0" indent="0">
              <a:spcBef>
                <a:spcPts val="0"/>
              </a:spcBef>
              <a:buNone/>
            </a:pPr>
            <a:r>
              <a:rPr lang="es-ES" sz="2000" dirty="0" smtClean="0"/>
              <a:t>Las instrucciones INSERT no especifican valores para los tipos de columnas con una propiedad IDENTITY que genera valores para la misma</a:t>
            </a:r>
            <a:r>
              <a:rPr lang="es-ES" sz="2000" b="1" dirty="0" smtClean="0"/>
              <a:t>. Siempre que no se especifique lo contrario. </a:t>
            </a:r>
          </a:p>
          <a:p>
            <a:pPr marL="354013" indent="4763">
              <a:buNone/>
            </a:pPr>
            <a:r>
              <a:rPr lang="es-ES" sz="1800" dirty="0" smtClean="0"/>
              <a:t>USE </a:t>
            </a:r>
            <a:r>
              <a:rPr lang="es-ES" sz="1800" dirty="0" err="1" smtClean="0"/>
              <a:t>Northwind</a:t>
            </a:r>
            <a:endParaRPr lang="es-ES" sz="1800" dirty="0" smtClean="0"/>
          </a:p>
          <a:p>
            <a:pPr marL="354013" indent="4763">
              <a:buNone/>
            </a:pPr>
            <a:r>
              <a:rPr lang="es-ES" sz="1800" dirty="0" smtClean="0"/>
              <a:t>SET IDENTITY_INSERT </a:t>
            </a:r>
            <a:r>
              <a:rPr lang="es-ES" sz="1800" dirty="0" err="1" smtClean="0"/>
              <a:t>Shippers</a:t>
            </a:r>
            <a:r>
              <a:rPr lang="es-ES" sz="1800" dirty="0" smtClean="0"/>
              <a:t> </a:t>
            </a:r>
            <a:r>
              <a:rPr lang="es-ES" sz="1800" b="1" dirty="0" smtClean="0"/>
              <a:t>ON</a:t>
            </a:r>
          </a:p>
          <a:p>
            <a:pPr marL="354013" indent="4763">
              <a:buNone/>
            </a:pPr>
            <a:r>
              <a:rPr lang="es-ES" sz="1800" dirty="0" smtClean="0"/>
              <a:t>INSERT </a:t>
            </a:r>
            <a:r>
              <a:rPr lang="es-ES" sz="1800" dirty="0" err="1" smtClean="0"/>
              <a:t>Shippers</a:t>
            </a:r>
            <a:r>
              <a:rPr lang="es-ES" sz="1800" dirty="0" smtClean="0"/>
              <a:t> (</a:t>
            </a:r>
            <a:r>
              <a:rPr lang="es-ES" sz="1800" dirty="0" err="1" smtClean="0"/>
              <a:t>shipperid,companyname</a:t>
            </a:r>
            <a:r>
              <a:rPr lang="es-ES" sz="1800" dirty="0" smtClean="0"/>
              <a:t>, </a:t>
            </a:r>
            <a:r>
              <a:rPr lang="es-ES" sz="1800" dirty="0" err="1" smtClean="0"/>
              <a:t>phone</a:t>
            </a:r>
            <a:r>
              <a:rPr lang="es-ES" sz="1800" dirty="0" smtClean="0"/>
              <a:t>)</a:t>
            </a:r>
          </a:p>
          <a:p>
            <a:pPr marL="354013" indent="4763">
              <a:buNone/>
            </a:pPr>
            <a:r>
              <a:rPr lang="en-US" sz="1800" dirty="0" smtClean="0"/>
              <a:t>    VALUES (</a:t>
            </a:r>
            <a:r>
              <a:rPr lang="en-US" sz="1800" b="1" dirty="0" smtClean="0"/>
              <a:t>20</a:t>
            </a:r>
            <a:r>
              <a:rPr lang="en-US" sz="1800" dirty="0" smtClean="0"/>
              <a:t>,'ACME Shipping','(503) 555-8888')</a:t>
            </a:r>
          </a:p>
          <a:p>
            <a:pPr marL="354013" indent="4763">
              <a:buNone/>
            </a:pPr>
            <a:r>
              <a:rPr lang="es-ES" sz="1800" dirty="0" smtClean="0"/>
              <a:t>SET IDENTITY_INSERT </a:t>
            </a:r>
            <a:r>
              <a:rPr lang="es-ES" sz="1800" dirty="0" err="1" smtClean="0"/>
              <a:t>Shippers</a:t>
            </a:r>
            <a:r>
              <a:rPr lang="es-ES" sz="1800" dirty="0" smtClean="0"/>
              <a:t> </a:t>
            </a:r>
            <a:r>
              <a:rPr lang="es-ES" sz="1800" b="1" dirty="0" smtClean="0"/>
              <a:t>OFF</a:t>
            </a:r>
          </a:p>
          <a:p>
            <a:pPr marL="354013" indent="4763">
              <a:buNone/>
            </a:pPr>
            <a:r>
              <a:rPr lang="es-ES" sz="1800" dirty="0" smtClean="0"/>
              <a:t>GO</a:t>
            </a:r>
          </a:p>
          <a:p>
            <a:pPr marL="354013" indent="4763">
              <a:buNone/>
            </a:pPr>
            <a:r>
              <a:rPr lang="es-ES" sz="1800" dirty="0" smtClean="0"/>
              <a:t>SELECT* FROM </a:t>
            </a:r>
            <a:r>
              <a:rPr lang="es-ES" sz="1800" dirty="0" err="1" smtClean="0"/>
              <a:t>shippers</a:t>
            </a:r>
            <a:endParaRPr lang="es-ES" sz="1800" dirty="0" smtClean="0"/>
          </a:p>
          <a:p>
            <a:pPr marL="354013" indent="4763">
              <a:buNone/>
            </a:pPr>
            <a:r>
              <a:rPr lang="es-ES" sz="1800" dirty="0" smtClean="0"/>
              <a:t>GO</a:t>
            </a:r>
          </a:p>
        </p:txBody>
      </p:sp>
      <p:sp>
        <p:nvSpPr>
          <p:cNvPr id="4" name="1 Título"/>
          <p:cNvSpPr>
            <a:spLocks noGrp="1"/>
          </p:cNvSpPr>
          <p:nvPr>
            <p:ph type="title"/>
          </p:nvPr>
        </p:nvSpPr>
        <p:spPr>
          <a:xfrm>
            <a:off x="914400" y="274638"/>
            <a:ext cx="7772400" cy="1143000"/>
          </a:xfrm>
        </p:spPr>
        <p:txBody>
          <a:bodyPr/>
          <a:lstStyle/>
          <a:p>
            <a:r>
              <a:rPr lang="es-ES" dirty="0" err="1" smtClean="0"/>
              <a:t>Insert</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pic>
        <p:nvPicPr>
          <p:cNvPr id="2050" name="Picture 2"/>
          <p:cNvPicPr>
            <a:picLocks noChangeAspect="1" noChangeArrowheads="1"/>
          </p:cNvPicPr>
          <p:nvPr/>
        </p:nvPicPr>
        <p:blipFill>
          <a:blip r:embed="rId3" cstate="print"/>
          <a:srcRect l="50133" t="60159" r="36217" b="23881"/>
          <a:stretch>
            <a:fillRect/>
          </a:stretch>
        </p:blipFill>
        <p:spPr bwMode="auto">
          <a:xfrm>
            <a:off x="6804248" y="3212976"/>
            <a:ext cx="1872208" cy="1368152"/>
          </a:xfrm>
          <a:prstGeom prst="rect">
            <a:avLst/>
          </a:prstGeom>
          <a:noFill/>
          <a:ln w="9525">
            <a:noFill/>
            <a:miter lim="800000"/>
            <a:headEnd/>
            <a:tailEnd/>
          </a:ln>
          <a:effectLst>
            <a:softEdge rad="63500"/>
          </a:effec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err="1" smtClean="0"/>
              <a:t>Insert’s</a:t>
            </a:r>
            <a:r>
              <a:rPr lang="es-ES" dirty="0" smtClean="0"/>
              <a:t> (Formatos)</a:t>
            </a:r>
            <a:endParaRPr lang="es-ES" dirty="0"/>
          </a:p>
        </p:txBody>
      </p:sp>
      <p:sp>
        <p:nvSpPr>
          <p:cNvPr id="3" name="2 Marcador de contenido"/>
          <p:cNvSpPr>
            <a:spLocks noGrp="1"/>
          </p:cNvSpPr>
          <p:nvPr>
            <p:ph sz="quarter" idx="1"/>
          </p:nvPr>
        </p:nvSpPr>
        <p:spPr>
          <a:xfrm>
            <a:off x="899592" y="1772816"/>
            <a:ext cx="7772400" cy="4572000"/>
          </a:xfrm>
        </p:spPr>
        <p:txBody>
          <a:bodyPr>
            <a:normAutofit fontScale="92500" lnSpcReduction="10000"/>
          </a:bodyPr>
          <a:lstStyle/>
          <a:p>
            <a:pPr>
              <a:buNone/>
            </a:pPr>
            <a:r>
              <a:rPr lang="es-ES" sz="2200" dirty="0" smtClean="0"/>
              <a:t>Dos formas distintas de hacer lo mismo</a:t>
            </a:r>
          </a:p>
          <a:p>
            <a:pPr marL="354013" indent="4763">
              <a:buNone/>
            </a:pPr>
            <a:r>
              <a:rPr lang="es-ES" sz="1900" dirty="0" smtClean="0"/>
              <a:t>USE </a:t>
            </a:r>
            <a:r>
              <a:rPr lang="es-ES" sz="1900" dirty="0" err="1" smtClean="0"/>
              <a:t>Northwind</a:t>
            </a:r>
            <a:endParaRPr lang="es-ES" sz="1900" dirty="0" smtClean="0"/>
          </a:p>
          <a:p>
            <a:pPr marL="354013" indent="4763">
              <a:buNone/>
            </a:pPr>
            <a:r>
              <a:rPr lang="es-ES" sz="1900" dirty="0" smtClean="0"/>
              <a:t>INSERT </a:t>
            </a:r>
            <a:r>
              <a:rPr lang="es-ES" sz="1900" dirty="0" err="1" smtClean="0"/>
              <a:t>Products</a:t>
            </a:r>
            <a:r>
              <a:rPr lang="es-ES" sz="1900" dirty="0" smtClean="0"/>
              <a:t> (</a:t>
            </a:r>
            <a:r>
              <a:rPr lang="es-ES" sz="1900" dirty="0" err="1" smtClean="0"/>
              <a:t>productname,supplierid,categoryid,quantityperunit</a:t>
            </a:r>
            <a:r>
              <a:rPr lang="es-ES" sz="1900" dirty="0" smtClean="0"/>
              <a:t>,</a:t>
            </a:r>
          </a:p>
          <a:p>
            <a:pPr marL="354013" indent="4763">
              <a:buNone/>
            </a:pPr>
            <a:r>
              <a:rPr lang="es-ES" sz="1900" dirty="0" err="1" smtClean="0"/>
              <a:t>reorderlevel,discontinued</a:t>
            </a:r>
            <a:r>
              <a:rPr lang="es-ES" sz="1900" dirty="0" smtClean="0"/>
              <a:t>)</a:t>
            </a:r>
          </a:p>
          <a:p>
            <a:pPr marL="354013" indent="4763">
              <a:buNone/>
            </a:pPr>
            <a:r>
              <a:rPr lang="es-ES" sz="1900" dirty="0" smtClean="0"/>
              <a:t>VALUES ('Donut',NULL,NULL,'6 </a:t>
            </a:r>
            <a:r>
              <a:rPr lang="es-ES" sz="1900" dirty="0" err="1" smtClean="0"/>
              <a:t>pieces',DEFAULT,DEFAULT</a:t>
            </a:r>
            <a:r>
              <a:rPr lang="es-ES" sz="1900" dirty="0" smtClean="0"/>
              <a:t>)</a:t>
            </a:r>
          </a:p>
          <a:p>
            <a:pPr marL="354013" indent="4763">
              <a:buNone/>
            </a:pPr>
            <a:endParaRPr lang="es-ES" sz="1900" dirty="0" smtClean="0"/>
          </a:p>
          <a:p>
            <a:pPr marL="354013" indent="4763">
              <a:buNone/>
            </a:pPr>
            <a:r>
              <a:rPr lang="es-ES" sz="1900" dirty="0" smtClean="0"/>
              <a:t>-- INSERT </a:t>
            </a:r>
            <a:r>
              <a:rPr lang="es-ES" sz="1900" dirty="0" err="1" smtClean="0"/>
              <a:t>Products</a:t>
            </a:r>
            <a:r>
              <a:rPr lang="es-ES" sz="1900" dirty="0" smtClean="0"/>
              <a:t> (</a:t>
            </a:r>
            <a:r>
              <a:rPr lang="es-ES" sz="1900" dirty="0" err="1" smtClean="0"/>
              <a:t>productname,quantityperunit</a:t>
            </a:r>
            <a:r>
              <a:rPr lang="es-ES" sz="1900" dirty="0" smtClean="0"/>
              <a:t>)</a:t>
            </a:r>
          </a:p>
          <a:p>
            <a:pPr marL="354013" indent="4763">
              <a:buNone/>
            </a:pPr>
            <a:r>
              <a:rPr lang="es-ES" sz="1900" dirty="0" smtClean="0"/>
              <a:t>-- VALUES ('Donut','6 </a:t>
            </a:r>
            <a:r>
              <a:rPr lang="es-ES" sz="1900" dirty="0" err="1" smtClean="0"/>
              <a:t>pieces</a:t>
            </a:r>
            <a:r>
              <a:rPr lang="es-ES" sz="1900" dirty="0" smtClean="0"/>
              <a:t>')</a:t>
            </a:r>
          </a:p>
          <a:p>
            <a:pPr marL="354013" indent="4763">
              <a:buNone/>
            </a:pPr>
            <a:r>
              <a:rPr lang="es-ES" sz="1900" dirty="0" smtClean="0"/>
              <a:t>GO</a:t>
            </a:r>
          </a:p>
          <a:p>
            <a:pPr>
              <a:buNone/>
            </a:pPr>
            <a:r>
              <a:rPr lang="es-ES" sz="2200" dirty="0" smtClean="0"/>
              <a:t>Inserción de valores predeterminados en todas las columnas</a:t>
            </a:r>
          </a:p>
          <a:p>
            <a:pPr marL="354013" indent="4763">
              <a:buNone/>
            </a:pPr>
            <a:r>
              <a:rPr lang="es-ES" sz="1900" dirty="0" smtClean="0"/>
              <a:t>USE </a:t>
            </a:r>
            <a:r>
              <a:rPr lang="es-ES" sz="1900" dirty="0" err="1" smtClean="0"/>
              <a:t>Northwind</a:t>
            </a:r>
            <a:endParaRPr lang="es-ES" sz="1900" dirty="0" smtClean="0"/>
          </a:p>
          <a:p>
            <a:pPr marL="354013" indent="4763">
              <a:buNone/>
            </a:pPr>
            <a:r>
              <a:rPr lang="es-ES" sz="1900" dirty="0" smtClean="0"/>
              <a:t>INSERT </a:t>
            </a:r>
            <a:r>
              <a:rPr lang="es-ES" sz="1900" dirty="0" err="1" smtClean="0"/>
              <a:t>Orders</a:t>
            </a:r>
            <a:r>
              <a:rPr lang="es-ES" sz="1900" dirty="0" smtClean="0"/>
              <a:t> DEFAULT VALUES</a:t>
            </a:r>
          </a:p>
          <a:p>
            <a:pPr marL="354013" indent="4763">
              <a:buNone/>
            </a:pPr>
            <a:r>
              <a:rPr lang="es-ES" sz="1900" dirty="0" smtClean="0"/>
              <a:t>GO</a:t>
            </a:r>
          </a:p>
          <a:p>
            <a:endParaRPr lang="es-ES"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err="1" smtClean="0"/>
              <a:t>Insert’s</a:t>
            </a:r>
            <a:r>
              <a:rPr lang="es-ES" dirty="0" smtClean="0"/>
              <a:t> masivas</a:t>
            </a:r>
            <a:endParaRPr lang="es-ES" dirty="0"/>
          </a:p>
        </p:txBody>
      </p:sp>
      <p:sp>
        <p:nvSpPr>
          <p:cNvPr id="3" name="2 Marcador de contenido"/>
          <p:cNvSpPr>
            <a:spLocks noGrp="1"/>
          </p:cNvSpPr>
          <p:nvPr>
            <p:ph sz="quarter" idx="1"/>
          </p:nvPr>
        </p:nvSpPr>
        <p:spPr>
          <a:xfrm>
            <a:off x="899592" y="1772816"/>
            <a:ext cx="7772400" cy="4572000"/>
          </a:xfrm>
        </p:spPr>
        <p:txBody>
          <a:bodyPr>
            <a:normAutofit lnSpcReduction="10000"/>
          </a:bodyPr>
          <a:lstStyle/>
          <a:p>
            <a:pPr>
              <a:buNone/>
            </a:pPr>
            <a:r>
              <a:rPr lang="es-ES" sz="2000" dirty="0" smtClean="0"/>
              <a:t>Vamos a utilizar en este ejemplo una tabla temporal</a:t>
            </a:r>
          </a:p>
          <a:p>
            <a:pPr marL="354013" indent="4763">
              <a:buNone/>
            </a:pPr>
            <a:r>
              <a:rPr lang="es-ES" sz="1900" dirty="0" smtClean="0"/>
              <a:t>USE </a:t>
            </a:r>
            <a:r>
              <a:rPr lang="es-ES" sz="1900" dirty="0" err="1" smtClean="0"/>
              <a:t>Northwind</a:t>
            </a:r>
            <a:endParaRPr lang="es-ES" sz="1900" dirty="0" smtClean="0"/>
          </a:p>
          <a:p>
            <a:pPr marL="354013" indent="4763">
              <a:buNone/>
            </a:pPr>
            <a:r>
              <a:rPr lang="es-ES" sz="1900" dirty="0" smtClean="0"/>
              <a:t>CREATE TABLE #</a:t>
            </a:r>
            <a:r>
              <a:rPr lang="es-ES" sz="1900" dirty="0" err="1" smtClean="0"/>
              <a:t>employees_in_wa</a:t>
            </a:r>
            <a:r>
              <a:rPr lang="es-ES" sz="1900" dirty="0" smtClean="0"/>
              <a:t> (</a:t>
            </a:r>
          </a:p>
          <a:p>
            <a:pPr marL="806450" indent="4763">
              <a:buNone/>
            </a:pPr>
            <a:r>
              <a:rPr lang="es-ES" sz="1900" dirty="0" err="1" smtClean="0"/>
              <a:t>lastname</a:t>
            </a:r>
            <a:r>
              <a:rPr lang="es-ES" sz="1900" dirty="0" smtClean="0"/>
              <a:t> NVARCHAR(40),</a:t>
            </a:r>
          </a:p>
          <a:p>
            <a:pPr marL="806450" indent="4763">
              <a:buNone/>
            </a:pPr>
            <a:r>
              <a:rPr lang="es-ES" sz="1900" dirty="0" err="1" smtClean="0"/>
              <a:t>firstname</a:t>
            </a:r>
            <a:r>
              <a:rPr lang="es-ES" sz="1900" dirty="0" smtClean="0"/>
              <a:t> NVARCHAR(20)</a:t>
            </a:r>
          </a:p>
          <a:p>
            <a:pPr marL="806450" indent="4763">
              <a:buNone/>
            </a:pPr>
            <a:r>
              <a:rPr lang="es-ES" sz="1900" dirty="0" smtClean="0"/>
              <a:t>)</a:t>
            </a:r>
          </a:p>
          <a:p>
            <a:pPr marL="354013" indent="4763">
              <a:spcBef>
                <a:spcPts val="1800"/>
              </a:spcBef>
              <a:buNone/>
            </a:pPr>
            <a:r>
              <a:rPr lang="es-ES" sz="1900" dirty="0" smtClean="0"/>
              <a:t>INSERT #</a:t>
            </a:r>
            <a:r>
              <a:rPr lang="es-ES" sz="1900" dirty="0" err="1" smtClean="0"/>
              <a:t>employees_in_wa</a:t>
            </a:r>
            <a:endParaRPr lang="es-ES" sz="1900" dirty="0" smtClean="0"/>
          </a:p>
          <a:p>
            <a:pPr marL="533400" indent="4763">
              <a:buNone/>
            </a:pPr>
            <a:r>
              <a:rPr lang="es-ES" sz="1900" dirty="0" smtClean="0"/>
              <a:t>SELECT </a:t>
            </a:r>
            <a:r>
              <a:rPr lang="es-ES" sz="1900" dirty="0" err="1" smtClean="0"/>
              <a:t>lastname,firstname</a:t>
            </a:r>
            <a:endParaRPr lang="es-ES" sz="1900" dirty="0" smtClean="0"/>
          </a:p>
          <a:p>
            <a:pPr marL="533400" indent="4763">
              <a:buNone/>
            </a:pPr>
            <a:r>
              <a:rPr lang="es-ES" sz="1900" dirty="0" smtClean="0"/>
              <a:t>FROM </a:t>
            </a:r>
            <a:r>
              <a:rPr lang="es-ES" sz="1900" dirty="0" err="1" smtClean="0"/>
              <a:t>Employees</a:t>
            </a:r>
            <a:endParaRPr lang="es-ES" sz="1900" dirty="0" smtClean="0"/>
          </a:p>
          <a:p>
            <a:pPr marL="533400" indent="4763">
              <a:buNone/>
            </a:pPr>
            <a:r>
              <a:rPr lang="es-ES" sz="1900" dirty="0" smtClean="0"/>
              <a:t>WHERE </a:t>
            </a:r>
            <a:r>
              <a:rPr lang="es-ES" sz="1900" dirty="0" err="1" smtClean="0"/>
              <a:t>region</a:t>
            </a:r>
            <a:r>
              <a:rPr lang="es-ES" sz="1900" dirty="0" smtClean="0"/>
              <a:t> = 'WA‘</a:t>
            </a:r>
          </a:p>
          <a:p>
            <a:pPr marL="354013" indent="4763">
              <a:spcBef>
                <a:spcPts val="1800"/>
              </a:spcBef>
              <a:buNone/>
            </a:pPr>
            <a:r>
              <a:rPr lang="es-ES" sz="1900" dirty="0" smtClean="0"/>
              <a:t>SELECT * FROM #</a:t>
            </a:r>
            <a:r>
              <a:rPr lang="es-ES" sz="1900" dirty="0" err="1" smtClean="0"/>
              <a:t>employees_in_wa</a:t>
            </a:r>
            <a:endParaRPr lang="es-ES" sz="1900" dirty="0" smtClean="0"/>
          </a:p>
          <a:p>
            <a:pPr marL="354013" indent="4763">
              <a:buNone/>
            </a:pPr>
            <a:r>
              <a:rPr lang="es-ES" sz="1900" dirty="0" smtClean="0"/>
              <a:t>GO</a:t>
            </a:r>
            <a:endParaRPr lang="es-ES" sz="1900"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914400" y="1772816"/>
            <a:ext cx="5313784" cy="4246984"/>
          </a:xfrm>
        </p:spPr>
        <p:txBody>
          <a:bodyPr/>
          <a:lstStyle/>
          <a:p>
            <a:pPr>
              <a:buNone/>
            </a:pPr>
            <a:r>
              <a:rPr lang="es-ES" sz="2200" b="1" dirty="0" smtClean="0"/>
              <a:t>Usar la concatenación de cadenas</a:t>
            </a:r>
          </a:p>
          <a:p>
            <a:pPr marL="0" indent="0">
              <a:spcBef>
                <a:spcPts val="1200"/>
              </a:spcBef>
              <a:buNone/>
            </a:pPr>
            <a:r>
              <a:rPr lang="es-ES" sz="2000" dirty="0" smtClean="0"/>
              <a:t>En el siguiente ejemplo se crea una sola columna en el encabezado de columna </a:t>
            </a:r>
            <a:r>
              <a:rPr lang="es-ES" sz="2000" b="1" i="1" dirty="0" err="1" smtClean="0"/>
              <a:t>Name</a:t>
            </a:r>
            <a:r>
              <a:rPr lang="es-ES" sz="2000" dirty="0" smtClean="0"/>
              <a:t> de varias columnas de caracteres, con el apellido del contacto seguido de una coma, un solo espacio y, a continuación, el nombre del contacto. El conjunto de resultados está en orden alfabético ascendente por el apellido y, a continuación, por el nombre.</a:t>
            </a:r>
          </a:p>
          <a:p>
            <a:pPr marL="0" indent="0">
              <a:spcBef>
                <a:spcPts val="0"/>
              </a:spcBef>
              <a:buNone/>
            </a:pPr>
            <a:endParaRPr lang="es-ES" sz="2400" dirty="0" smtClean="0"/>
          </a:p>
          <a:p>
            <a:endParaRPr lang="es-ES" dirty="0"/>
          </a:p>
        </p:txBody>
      </p:sp>
      <p:sp>
        <p:nvSpPr>
          <p:cNvPr id="4" name="1 Título"/>
          <p:cNvSpPr>
            <a:spLocks noGrp="1"/>
          </p:cNvSpPr>
          <p:nvPr>
            <p:ph type="title"/>
          </p:nvPr>
        </p:nvSpPr>
        <p:spPr>
          <a:xfrm>
            <a:off x="914400" y="274638"/>
            <a:ext cx="7772400" cy="1143000"/>
          </a:xfrm>
        </p:spPr>
        <p:txBody>
          <a:bodyPr/>
          <a:lstStyle/>
          <a:p>
            <a:r>
              <a:rPr lang="es-ES" dirty="0" smtClean="0"/>
              <a:t>Concatenación de cadenas</a:t>
            </a:r>
            <a:endParaRPr lang="es-ES" dirty="0"/>
          </a:p>
        </p:txBody>
      </p:sp>
      <p:pic>
        <p:nvPicPr>
          <p:cNvPr id="5" name="Picture 2"/>
          <p:cNvPicPr>
            <a:picLocks noChangeAspect="1" noChangeArrowheads="1"/>
          </p:cNvPicPr>
          <p:nvPr/>
        </p:nvPicPr>
        <p:blipFill>
          <a:blip r:embed="rId2" cstate="print"/>
          <a:srcRect l="48843" t="21284" r="38360" b="39047"/>
          <a:stretch>
            <a:fillRect/>
          </a:stretch>
        </p:blipFill>
        <p:spPr bwMode="auto">
          <a:xfrm>
            <a:off x="6156176" y="1772816"/>
            <a:ext cx="2304256" cy="4464496"/>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pic>
        <p:nvPicPr>
          <p:cNvPr id="6" name="6 Marcador de contenido" descr="Presentación1.gif"/>
          <p:cNvPicPr>
            <a:picLocks noChangeAspect="1"/>
          </p:cNvPicPr>
          <p:nvPr/>
        </p:nvPicPr>
        <p:blipFill>
          <a:blip r:embed="rId3"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err="1" smtClean="0"/>
              <a:t>Insert’s</a:t>
            </a:r>
            <a:r>
              <a:rPr lang="es-ES" dirty="0" smtClean="0"/>
              <a:t> masivas</a:t>
            </a:r>
            <a:endParaRPr lang="es-ES" dirty="0"/>
          </a:p>
        </p:txBody>
      </p:sp>
      <p:sp>
        <p:nvSpPr>
          <p:cNvPr id="3" name="2 Marcador de contenido"/>
          <p:cNvSpPr>
            <a:spLocks noGrp="1"/>
          </p:cNvSpPr>
          <p:nvPr>
            <p:ph sz="quarter" idx="1"/>
          </p:nvPr>
        </p:nvSpPr>
        <p:spPr>
          <a:xfrm>
            <a:off x="899592" y="1772816"/>
            <a:ext cx="7772400" cy="576064"/>
          </a:xfrm>
        </p:spPr>
        <p:txBody>
          <a:bodyPr>
            <a:noAutofit/>
          </a:bodyPr>
          <a:lstStyle/>
          <a:p>
            <a:pPr marL="0" indent="0">
              <a:spcBef>
                <a:spcPts val="0"/>
              </a:spcBef>
              <a:buNone/>
            </a:pPr>
            <a:r>
              <a:rPr lang="es-ES" sz="2000" dirty="0" smtClean="0"/>
              <a:t>Vamos a ver lo mismo que el caso anterior pero con un procedimiento almacenado</a:t>
            </a:r>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
        <p:nvSpPr>
          <p:cNvPr id="5" name="4 CuadroTexto"/>
          <p:cNvSpPr txBox="1"/>
          <p:nvPr/>
        </p:nvSpPr>
        <p:spPr>
          <a:xfrm>
            <a:off x="899592" y="2327404"/>
            <a:ext cx="7416824" cy="2308324"/>
          </a:xfrm>
          <a:prstGeom prst="rect">
            <a:avLst/>
          </a:prstGeom>
          <a:noFill/>
        </p:spPr>
        <p:txBody>
          <a:bodyPr wrap="square" numCol="2" rtlCol="0">
            <a:spAutoFit/>
          </a:bodyPr>
          <a:lstStyle/>
          <a:p>
            <a:pPr>
              <a:buNone/>
            </a:pPr>
            <a:r>
              <a:rPr lang="es-ES" dirty="0" smtClean="0"/>
              <a:t>USE </a:t>
            </a:r>
            <a:r>
              <a:rPr lang="es-ES" dirty="0" err="1" smtClean="0"/>
              <a:t>Northwind</a:t>
            </a:r>
            <a:endParaRPr lang="es-ES" dirty="0" smtClean="0"/>
          </a:p>
          <a:p>
            <a:pPr>
              <a:buNone/>
            </a:pPr>
            <a:r>
              <a:rPr lang="es-ES" dirty="0" smtClean="0"/>
              <a:t>GO</a:t>
            </a:r>
          </a:p>
          <a:p>
            <a:pPr>
              <a:buNone/>
            </a:pPr>
            <a:r>
              <a:rPr lang="es-ES" dirty="0" smtClean="0"/>
              <a:t>CREATE PROC </a:t>
            </a:r>
            <a:r>
              <a:rPr lang="es-ES" dirty="0" err="1" smtClean="0"/>
              <a:t>get_uk_employees</a:t>
            </a:r>
            <a:endParaRPr lang="es-ES" dirty="0" smtClean="0"/>
          </a:p>
          <a:p>
            <a:pPr>
              <a:buNone/>
            </a:pPr>
            <a:r>
              <a:rPr lang="es-ES" dirty="0" smtClean="0"/>
              <a:t>AS</a:t>
            </a:r>
          </a:p>
          <a:p>
            <a:pPr>
              <a:buNone/>
            </a:pPr>
            <a:r>
              <a:rPr lang="es-ES" dirty="0" smtClean="0"/>
              <a:t>SELECT </a:t>
            </a:r>
            <a:r>
              <a:rPr lang="es-ES" dirty="0" err="1" smtClean="0"/>
              <a:t>lastname,firstname</a:t>
            </a:r>
            <a:endParaRPr lang="es-ES" dirty="0" smtClean="0"/>
          </a:p>
          <a:p>
            <a:pPr>
              <a:buNone/>
            </a:pPr>
            <a:r>
              <a:rPr lang="es-ES" dirty="0" smtClean="0"/>
              <a:t>FROM </a:t>
            </a:r>
            <a:r>
              <a:rPr lang="es-ES" dirty="0" err="1" smtClean="0"/>
              <a:t>Employees</a:t>
            </a:r>
            <a:endParaRPr lang="es-ES" dirty="0" smtClean="0"/>
          </a:p>
          <a:p>
            <a:pPr>
              <a:buNone/>
            </a:pPr>
            <a:r>
              <a:rPr lang="es-ES" dirty="0" smtClean="0"/>
              <a:t>WHERE country = 'UK'</a:t>
            </a:r>
          </a:p>
          <a:p>
            <a:pPr>
              <a:buNone/>
            </a:pPr>
            <a:r>
              <a:rPr lang="es-ES" dirty="0" smtClean="0"/>
              <a:t>GO</a:t>
            </a:r>
          </a:p>
          <a:p>
            <a:pPr>
              <a:buNone/>
            </a:pPr>
            <a:r>
              <a:rPr lang="es-ES" dirty="0" smtClean="0"/>
              <a:t>CREATE TABLE #</a:t>
            </a:r>
            <a:r>
              <a:rPr lang="es-ES" dirty="0" err="1" smtClean="0"/>
              <a:t>employees_in_uk</a:t>
            </a:r>
            <a:r>
              <a:rPr lang="es-ES" dirty="0" smtClean="0"/>
              <a:t> (</a:t>
            </a:r>
          </a:p>
          <a:p>
            <a:pPr>
              <a:buNone/>
            </a:pPr>
            <a:r>
              <a:rPr lang="es-ES" dirty="0" err="1" smtClean="0"/>
              <a:t>lastname</a:t>
            </a:r>
            <a:r>
              <a:rPr lang="es-ES" dirty="0" smtClean="0"/>
              <a:t> NVARCHAR(40),</a:t>
            </a:r>
          </a:p>
          <a:p>
            <a:pPr>
              <a:buNone/>
            </a:pPr>
            <a:r>
              <a:rPr lang="es-ES" dirty="0" err="1" smtClean="0"/>
              <a:t>firstname</a:t>
            </a:r>
            <a:r>
              <a:rPr lang="es-ES" dirty="0" smtClean="0"/>
              <a:t> NVARCHAR(20)</a:t>
            </a:r>
          </a:p>
          <a:p>
            <a:pPr>
              <a:buNone/>
            </a:pPr>
            <a:r>
              <a:rPr lang="es-ES" dirty="0" smtClean="0"/>
              <a:t>)</a:t>
            </a:r>
          </a:p>
          <a:p>
            <a:pPr>
              <a:buNone/>
            </a:pPr>
            <a:r>
              <a:rPr lang="es-ES" dirty="0" smtClean="0"/>
              <a:t>INSERT #</a:t>
            </a:r>
            <a:r>
              <a:rPr lang="es-ES" dirty="0" err="1" smtClean="0"/>
              <a:t>employees_in_uk</a:t>
            </a:r>
            <a:endParaRPr lang="es-ES" dirty="0" smtClean="0"/>
          </a:p>
          <a:p>
            <a:pPr>
              <a:buNone/>
            </a:pPr>
            <a:r>
              <a:rPr lang="es-ES" dirty="0" smtClean="0"/>
              <a:t>  EXEC </a:t>
            </a:r>
            <a:r>
              <a:rPr lang="es-ES" dirty="0" err="1" smtClean="0"/>
              <a:t>get_uk_employees</a:t>
            </a:r>
            <a:endParaRPr lang="es-ES" dirty="0" smtClean="0"/>
          </a:p>
          <a:p>
            <a:pPr>
              <a:buNone/>
            </a:pPr>
            <a:r>
              <a:rPr lang="es-ES" dirty="0" smtClean="0"/>
              <a:t>SELECT * FROM #</a:t>
            </a:r>
            <a:r>
              <a:rPr lang="es-ES" dirty="0" err="1" smtClean="0"/>
              <a:t>employees_in_uk</a:t>
            </a:r>
            <a:endParaRPr lang="es-ES" dirty="0" smtClean="0"/>
          </a:p>
          <a:p>
            <a:pPr>
              <a:buNone/>
            </a:pPr>
            <a:r>
              <a:rPr lang="es-ES" dirty="0" smtClean="0"/>
              <a:t>GO</a:t>
            </a:r>
            <a:endParaRPr lang="es-E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err="1" smtClean="0"/>
              <a:t>Delete</a:t>
            </a:r>
            <a:endParaRPr lang="es-ES" dirty="0"/>
          </a:p>
        </p:txBody>
      </p:sp>
      <p:sp>
        <p:nvSpPr>
          <p:cNvPr id="3" name="2 Marcador de contenido"/>
          <p:cNvSpPr>
            <a:spLocks noGrp="1"/>
          </p:cNvSpPr>
          <p:nvPr>
            <p:ph sz="quarter" idx="1"/>
          </p:nvPr>
        </p:nvSpPr>
        <p:spPr>
          <a:xfrm>
            <a:off x="899592" y="1772816"/>
            <a:ext cx="7772400" cy="4896544"/>
          </a:xfrm>
        </p:spPr>
        <p:txBody>
          <a:bodyPr>
            <a:normAutofit fontScale="25000" lnSpcReduction="20000"/>
          </a:bodyPr>
          <a:lstStyle/>
          <a:p>
            <a:pPr marL="0">
              <a:lnSpc>
                <a:spcPct val="120000"/>
              </a:lnSpc>
              <a:spcBef>
                <a:spcPts val="0"/>
              </a:spcBef>
              <a:buNone/>
            </a:pPr>
            <a:r>
              <a:rPr lang="es-ES" sz="8000" dirty="0" smtClean="0"/>
              <a:t>La instrucción DELETE quita una o varias filas de una tabla o vista. </a:t>
            </a:r>
          </a:p>
          <a:p>
            <a:pPr marL="0">
              <a:lnSpc>
                <a:spcPct val="120000"/>
              </a:lnSpc>
              <a:spcBef>
                <a:spcPts val="0"/>
              </a:spcBef>
              <a:buNone/>
            </a:pPr>
            <a:r>
              <a:rPr lang="es-ES" sz="8000" dirty="0" smtClean="0"/>
              <a:t>A continuación se expone una forma simplificada de la sintaxis de DELETE:</a:t>
            </a:r>
          </a:p>
          <a:p>
            <a:pPr marL="355600" indent="0">
              <a:lnSpc>
                <a:spcPct val="120000"/>
              </a:lnSpc>
              <a:spcBef>
                <a:spcPts val="0"/>
              </a:spcBef>
              <a:buNone/>
            </a:pPr>
            <a:r>
              <a:rPr lang="es-ES" sz="6400" dirty="0" smtClean="0"/>
              <a:t>DELETE </a:t>
            </a:r>
            <a:r>
              <a:rPr lang="es-ES" sz="6400" dirty="0" err="1" smtClean="0"/>
              <a:t>table_or_view</a:t>
            </a:r>
            <a:r>
              <a:rPr lang="es-ES" sz="6400" dirty="0" smtClean="0"/>
              <a:t> </a:t>
            </a:r>
          </a:p>
          <a:p>
            <a:pPr marL="355600" indent="0">
              <a:lnSpc>
                <a:spcPct val="120000"/>
              </a:lnSpc>
              <a:spcBef>
                <a:spcPts val="0"/>
              </a:spcBef>
              <a:buNone/>
            </a:pPr>
            <a:r>
              <a:rPr lang="es-ES" sz="6400" dirty="0" smtClean="0"/>
              <a:t>FROM </a:t>
            </a:r>
            <a:r>
              <a:rPr lang="es-ES" sz="6400" dirty="0" err="1" smtClean="0"/>
              <a:t>table_sources</a:t>
            </a:r>
            <a:r>
              <a:rPr lang="es-ES" sz="6400" dirty="0" smtClean="0"/>
              <a:t> </a:t>
            </a:r>
          </a:p>
          <a:p>
            <a:pPr marL="355600" indent="0">
              <a:lnSpc>
                <a:spcPct val="120000"/>
              </a:lnSpc>
              <a:spcBef>
                <a:spcPts val="0"/>
              </a:spcBef>
              <a:buNone/>
            </a:pPr>
            <a:r>
              <a:rPr lang="es-ES" sz="6400" dirty="0" smtClean="0"/>
              <a:t>WHERE </a:t>
            </a:r>
            <a:r>
              <a:rPr lang="es-ES" sz="6400" dirty="0" err="1" smtClean="0"/>
              <a:t>search_condition</a:t>
            </a:r>
            <a:r>
              <a:rPr lang="es-ES" sz="6400" dirty="0" smtClean="0"/>
              <a:t> </a:t>
            </a:r>
          </a:p>
          <a:p>
            <a:pPr marL="355600" indent="0">
              <a:lnSpc>
                <a:spcPct val="120000"/>
              </a:lnSpc>
              <a:spcBef>
                <a:spcPts val="0"/>
              </a:spcBef>
              <a:buNone/>
            </a:pPr>
            <a:r>
              <a:rPr lang="es-ES" sz="6400" dirty="0" smtClean="0"/>
              <a:t>USE </a:t>
            </a:r>
            <a:r>
              <a:rPr lang="es-ES" sz="6400" dirty="0" err="1" smtClean="0"/>
              <a:t>Northwind</a:t>
            </a:r>
            <a:endParaRPr lang="es-ES" sz="6400" dirty="0" smtClean="0"/>
          </a:p>
          <a:p>
            <a:pPr marL="355600" indent="0">
              <a:lnSpc>
                <a:spcPct val="120000"/>
              </a:lnSpc>
              <a:spcBef>
                <a:spcPts val="1800"/>
              </a:spcBef>
              <a:buNone/>
            </a:pPr>
            <a:r>
              <a:rPr lang="es-ES" sz="6400" dirty="0" smtClean="0"/>
              <a:t>INSERT </a:t>
            </a:r>
            <a:r>
              <a:rPr lang="es-ES" sz="6400" dirty="0" err="1" smtClean="0"/>
              <a:t>Orders</a:t>
            </a:r>
            <a:r>
              <a:rPr lang="es-ES" sz="6400" dirty="0" smtClean="0"/>
              <a:t> DEFAULT VALUES</a:t>
            </a:r>
          </a:p>
          <a:p>
            <a:pPr marL="355600" indent="0">
              <a:lnSpc>
                <a:spcPct val="120000"/>
              </a:lnSpc>
              <a:spcBef>
                <a:spcPts val="1800"/>
              </a:spcBef>
              <a:buNone/>
            </a:pPr>
            <a:r>
              <a:rPr lang="es-ES" sz="6400" dirty="0" smtClean="0"/>
              <a:t>SELECT * </a:t>
            </a:r>
          </a:p>
          <a:p>
            <a:pPr marL="355600" indent="0">
              <a:lnSpc>
                <a:spcPct val="120000"/>
              </a:lnSpc>
              <a:spcBef>
                <a:spcPts val="0"/>
              </a:spcBef>
              <a:buNone/>
            </a:pPr>
            <a:r>
              <a:rPr lang="es-ES" sz="6400" dirty="0" err="1" smtClean="0"/>
              <a:t>from</a:t>
            </a:r>
            <a:r>
              <a:rPr lang="es-ES" sz="6400" dirty="0" smtClean="0"/>
              <a:t> </a:t>
            </a:r>
            <a:r>
              <a:rPr lang="es-ES" sz="6400" dirty="0" err="1" smtClean="0"/>
              <a:t>orders</a:t>
            </a:r>
            <a:r>
              <a:rPr lang="es-ES" sz="6400" dirty="0" smtClean="0"/>
              <a:t> </a:t>
            </a:r>
          </a:p>
          <a:p>
            <a:pPr marL="355600" indent="0">
              <a:lnSpc>
                <a:spcPct val="120000"/>
              </a:lnSpc>
              <a:spcBef>
                <a:spcPts val="0"/>
              </a:spcBef>
              <a:buNone/>
            </a:pPr>
            <a:r>
              <a:rPr lang="es-ES" sz="6400" dirty="0" smtClean="0"/>
              <a:t>WHERE </a:t>
            </a:r>
            <a:r>
              <a:rPr lang="es-ES" sz="6400" dirty="0" err="1" smtClean="0"/>
              <a:t>customerid</a:t>
            </a:r>
            <a:r>
              <a:rPr lang="es-ES" sz="6400" dirty="0" smtClean="0"/>
              <a:t> IS NULL</a:t>
            </a:r>
          </a:p>
          <a:p>
            <a:pPr marL="355600" indent="0">
              <a:lnSpc>
                <a:spcPct val="120000"/>
              </a:lnSpc>
              <a:spcBef>
                <a:spcPts val="0"/>
              </a:spcBef>
              <a:buNone/>
            </a:pPr>
            <a:endParaRPr lang="es-ES" sz="6400" dirty="0" smtClean="0"/>
          </a:p>
          <a:p>
            <a:pPr marL="355600" indent="0">
              <a:lnSpc>
                <a:spcPct val="120000"/>
              </a:lnSpc>
              <a:spcBef>
                <a:spcPts val="0"/>
              </a:spcBef>
              <a:buNone/>
            </a:pPr>
            <a:r>
              <a:rPr lang="es-ES" sz="6400" dirty="0" smtClean="0"/>
              <a:t>DELETE </a:t>
            </a:r>
            <a:r>
              <a:rPr lang="es-ES" sz="6400" dirty="0" err="1" smtClean="0"/>
              <a:t>Orders</a:t>
            </a:r>
            <a:endParaRPr lang="es-ES" sz="6400" dirty="0" smtClean="0"/>
          </a:p>
          <a:p>
            <a:pPr marL="355600" indent="0">
              <a:lnSpc>
                <a:spcPct val="120000"/>
              </a:lnSpc>
              <a:spcBef>
                <a:spcPts val="0"/>
              </a:spcBef>
              <a:buNone/>
            </a:pPr>
            <a:r>
              <a:rPr lang="es-ES" sz="6400" dirty="0" smtClean="0"/>
              <a:t>WHERE </a:t>
            </a:r>
            <a:r>
              <a:rPr lang="es-ES" sz="6400" dirty="0" err="1" smtClean="0"/>
              <a:t>customerid</a:t>
            </a:r>
            <a:r>
              <a:rPr lang="es-ES" sz="6400" dirty="0" smtClean="0"/>
              <a:t> IS NULL</a:t>
            </a:r>
          </a:p>
          <a:p>
            <a:pPr marL="355600" indent="0">
              <a:lnSpc>
                <a:spcPct val="120000"/>
              </a:lnSpc>
              <a:spcBef>
                <a:spcPts val="0"/>
              </a:spcBef>
              <a:buNone/>
            </a:pPr>
            <a:endParaRPr lang="es-ES" sz="6400" dirty="0" smtClean="0"/>
          </a:p>
          <a:p>
            <a:pPr marL="355600" indent="0">
              <a:lnSpc>
                <a:spcPct val="120000"/>
              </a:lnSpc>
              <a:spcBef>
                <a:spcPts val="0"/>
              </a:spcBef>
              <a:buNone/>
            </a:pPr>
            <a:r>
              <a:rPr lang="es-ES" sz="6400" dirty="0" smtClean="0"/>
              <a:t>SELECT * </a:t>
            </a:r>
          </a:p>
          <a:p>
            <a:pPr marL="355600" indent="0">
              <a:lnSpc>
                <a:spcPct val="120000"/>
              </a:lnSpc>
              <a:spcBef>
                <a:spcPts val="0"/>
              </a:spcBef>
              <a:buNone/>
            </a:pPr>
            <a:r>
              <a:rPr lang="es-ES" sz="6400" dirty="0" err="1" smtClean="0"/>
              <a:t>from</a:t>
            </a:r>
            <a:r>
              <a:rPr lang="es-ES" sz="6400" dirty="0" smtClean="0"/>
              <a:t> </a:t>
            </a:r>
            <a:r>
              <a:rPr lang="es-ES" sz="6400" dirty="0" err="1" smtClean="0"/>
              <a:t>orders</a:t>
            </a:r>
            <a:r>
              <a:rPr lang="es-ES" sz="6400" dirty="0" smtClean="0"/>
              <a:t> </a:t>
            </a:r>
          </a:p>
          <a:p>
            <a:pPr marL="355600" indent="0">
              <a:lnSpc>
                <a:spcPct val="120000"/>
              </a:lnSpc>
              <a:spcBef>
                <a:spcPts val="0"/>
              </a:spcBef>
              <a:buNone/>
            </a:pPr>
            <a:r>
              <a:rPr lang="es-ES" sz="6400" dirty="0" smtClean="0"/>
              <a:t>WHERE </a:t>
            </a:r>
            <a:r>
              <a:rPr lang="es-ES" sz="6400" dirty="0" err="1" smtClean="0"/>
              <a:t>customerid</a:t>
            </a:r>
            <a:r>
              <a:rPr lang="es-ES" sz="6400" dirty="0" smtClean="0"/>
              <a:t> IS NULL</a:t>
            </a:r>
          </a:p>
          <a:p>
            <a:pPr marL="0">
              <a:lnSpc>
                <a:spcPct val="120000"/>
              </a:lnSpc>
              <a:spcBef>
                <a:spcPts val="0"/>
              </a:spcBef>
              <a:buNone/>
            </a:pPr>
            <a:endParaRPr lang="es-ES" sz="6400"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err="1" smtClean="0"/>
              <a:t>Truncate</a:t>
            </a:r>
            <a:endParaRPr lang="es-ES"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
        <p:nvSpPr>
          <p:cNvPr id="5" name="4 CuadroTexto"/>
          <p:cNvSpPr txBox="1"/>
          <p:nvPr/>
        </p:nvSpPr>
        <p:spPr>
          <a:xfrm>
            <a:off x="971600" y="3356992"/>
            <a:ext cx="7704856" cy="3672408"/>
          </a:xfrm>
          <a:prstGeom prst="rect">
            <a:avLst/>
          </a:prstGeom>
          <a:noFill/>
        </p:spPr>
        <p:txBody>
          <a:bodyPr wrap="square" numCol="2" rtlCol="0">
            <a:spAutoFit/>
          </a:bodyPr>
          <a:lstStyle/>
          <a:p>
            <a:pPr>
              <a:buNone/>
            </a:pPr>
            <a:r>
              <a:rPr lang="es-ES" sz="1400" dirty="0" smtClean="0"/>
              <a:t>USE </a:t>
            </a:r>
            <a:r>
              <a:rPr lang="es-ES" sz="1400" dirty="0" err="1" smtClean="0"/>
              <a:t>Northwind</a:t>
            </a:r>
            <a:endParaRPr lang="es-ES" sz="1400" dirty="0" smtClean="0"/>
          </a:p>
          <a:p>
            <a:pPr>
              <a:buNone/>
            </a:pPr>
            <a:r>
              <a:rPr lang="es-ES" sz="1400" dirty="0" smtClean="0"/>
              <a:t>GO</a:t>
            </a:r>
          </a:p>
          <a:p>
            <a:pPr>
              <a:buNone/>
            </a:pPr>
            <a:r>
              <a:rPr lang="es-ES" sz="1400" dirty="0" smtClean="0"/>
              <a:t>CREATE TABLE #</a:t>
            </a:r>
            <a:r>
              <a:rPr lang="es-ES" sz="1400" dirty="0" err="1" smtClean="0"/>
              <a:t>shippers</a:t>
            </a:r>
            <a:r>
              <a:rPr lang="es-ES" sz="1400" dirty="0" smtClean="0"/>
              <a:t> (</a:t>
            </a:r>
          </a:p>
          <a:p>
            <a:pPr>
              <a:buNone/>
            </a:pPr>
            <a:r>
              <a:rPr lang="es-ES" sz="1400" dirty="0" err="1" smtClean="0"/>
              <a:t>shid</a:t>
            </a:r>
            <a:r>
              <a:rPr lang="es-ES" sz="1400" dirty="0" smtClean="0"/>
              <a:t> </a:t>
            </a:r>
            <a:r>
              <a:rPr lang="es-ES" sz="1400" dirty="0" err="1" smtClean="0"/>
              <a:t>int</a:t>
            </a:r>
            <a:r>
              <a:rPr lang="es-ES" sz="1400" dirty="0" smtClean="0"/>
              <a:t> ,</a:t>
            </a:r>
          </a:p>
          <a:p>
            <a:pPr>
              <a:buNone/>
            </a:pPr>
            <a:r>
              <a:rPr lang="es-ES" sz="1400" dirty="0" err="1" smtClean="0"/>
              <a:t>companyname</a:t>
            </a:r>
            <a:r>
              <a:rPr lang="es-ES" sz="1400" dirty="0" smtClean="0"/>
              <a:t> NVARCHAR(20),</a:t>
            </a:r>
          </a:p>
          <a:p>
            <a:pPr>
              <a:buNone/>
            </a:pPr>
            <a:r>
              <a:rPr lang="es-ES" sz="1400" dirty="0" err="1" smtClean="0"/>
              <a:t>phone</a:t>
            </a:r>
            <a:r>
              <a:rPr lang="es-ES" sz="1400" dirty="0" smtClean="0"/>
              <a:t> NVARCHAR(20)</a:t>
            </a:r>
          </a:p>
          <a:p>
            <a:pPr>
              <a:buNone/>
            </a:pPr>
            <a:r>
              <a:rPr lang="es-ES" sz="1400" dirty="0" smtClean="0"/>
              <a:t>)</a:t>
            </a:r>
          </a:p>
          <a:p>
            <a:pPr>
              <a:buNone/>
            </a:pPr>
            <a:r>
              <a:rPr lang="es-ES" sz="1400" dirty="0" smtClean="0"/>
              <a:t>INSERT #</a:t>
            </a:r>
            <a:r>
              <a:rPr lang="es-ES" sz="1400" dirty="0" err="1" smtClean="0"/>
              <a:t>shippers</a:t>
            </a:r>
            <a:endParaRPr lang="es-ES" sz="1400" dirty="0" smtClean="0"/>
          </a:p>
          <a:p>
            <a:pPr>
              <a:buNone/>
            </a:pPr>
            <a:r>
              <a:rPr lang="es-ES" sz="1400" dirty="0" smtClean="0"/>
              <a:t>SELECT </a:t>
            </a:r>
            <a:r>
              <a:rPr lang="es-ES" sz="1400" dirty="0" err="1" smtClean="0"/>
              <a:t>ShipperID,companyname,phone</a:t>
            </a:r>
            <a:r>
              <a:rPr lang="es-ES" sz="1400" dirty="0" smtClean="0"/>
              <a:t> FROM </a:t>
            </a:r>
            <a:r>
              <a:rPr lang="es-ES" sz="1400" dirty="0" err="1" smtClean="0"/>
              <a:t>Shippers</a:t>
            </a:r>
            <a:endParaRPr lang="es-ES" sz="1400" dirty="0" smtClean="0"/>
          </a:p>
          <a:p>
            <a:pPr>
              <a:buNone/>
            </a:pPr>
            <a:r>
              <a:rPr lang="es-ES" sz="1400" dirty="0" smtClean="0"/>
              <a:t>GO</a:t>
            </a:r>
          </a:p>
          <a:p>
            <a:pPr>
              <a:buNone/>
            </a:pPr>
            <a:r>
              <a:rPr lang="es-ES" sz="1400" dirty="0" smtClean="0"/>
              <a:t>SELECT * FROM #</a:t>
            </a:r>
            <a:r>
              <a:rPr lang="es-ES" sz="1400" dirty="0" err="1" smtClean="0"/>
              <a:t>shippers</a:t>
            </a:r>
            <a:endParaRPr lang="es-ES" sz="1400" dirty="0" smtClean="0"/>
          </a:p>
          <a:p>
            <a:pPr>
              <a:buNone/>
            </a:pPr>
            <a:r>
              <a:rPr lang="es-ES" sz="1400" dirty="0" smtClean="0"/>
              <a:t>GO</a:t>
            </a:r>
          </a:p>
          <a:p>
            <a:pPr>
              <a:buNone/>
            </a:pPr>
            <a:r>
              <a:rPr lang="en-US" sz="1400" dirty="0" smtClean="0"/>
              <a:t>-- Using TRUNCATE to remove all rows from the #shippers table</a:t>
            </a:r>
          </a:p>
          <a:p>
            <a:pPr>
              <a:buNone/>
            </a:pPr>
            <a:r>
              <a:rPr lang="es-ES" sz="1400" dirty="0" smtClean="0"/>
              <a:t>TRUNCATE TABLE #</a:t>
            </a:r>
            <a:r>
              <a:rPr lang="es-ES" sz="1400" dirty="0" err="1" smtClean="0"/>
              <a:t>shippers</a:t>
            </a:r>
            <a:endParaRPr lang="es-ES" sz="1400" dirty="0" smtClean="0"/>
          </a:p>
          <a:p>
            <a:pPr>
              <a:buNone/>
            </a:pPr>
            <a:r>
              <a:rPr lang="es-ES" sz="1400" dirty="0" smtClean="0"/>
              <a:t>SELECT * FROM #</a:t>
            </a:r>
            <a:r>
              <a:rPr lang="es-ES" sz="1400" dirty="0" err="1" smtClean="0"/>
              <a:t>shippers</a:t>
            </a:r>
            <a:endParaRPr lang="es-ES" sz="1400" dirty="0" smtClean="0"/>
          </a:p>
          <a:p>
            <a:pPr>
              <a:buNone/>
            </a:pPr>
            <a:r>
              <a:rPr lang="es-ES" sz="1400" dirty="0" smtClean="0"/>
              <a:t>GO</a:t>
            </a:r>
          </a:p>
          <a:p>
            <a:pPr>
              <a:buNone/>
            </a:pPr>
            <a:r>
              <a:rPr lang="es-ES" sz="1400" dirty="0" smtClean="0"/>
              <a:t>INSERT #</a:t>
            </a:r>
            <a:r>
              <a:rPr lang="es-ES" sz="1400" dirty="0" err="1" smtClean="0"/>
              <a:t>shippers</a:t>
            </a:r>
            <a:endParaRPr lang="es-ES" sz="1400" dirty="0" smtClean="0"/>
          </a:p>
          <a:p>
            <a:pPr>
              <a:buNone/>
            </a:pPr>
            <a:r>
              <a:rPr lang="es-ES" sz="1400" dirty="0" smtClean="0"/>
              <a:t>SELECT </a:t>
            </a:r>
            <a:r>
              <a:rPr lang="es-ES" sz="1400" dirty="0" err="1" smtClean="0"/>
              <a:t>ShipperID,companyname,phone</a:t>
            </a:r>
            <a:r>
              <a:rPr lang="es-ES" sz="1400" dirty="0" smtClean="0"/>
              <a:t> FROM </a:t>
            </a:r>
            <a:r>
              <a:rPr lang="es-ES" sz="1400" dirty="0" err="1" smtClean="0"/>
              <a:t>Shippers</a:t>
            </a:r>
            <a:endParaRPr lang="es-ES" sz="1400" dirty="0" smtClean="0"/>
          </a:p>
          <a:p>
            <a:pPr>
              <a:buNone/>
            </a:pPr>
            <a:r>
              <a:rPr lang="es-ES" sz="1400" dirty="0" smtClean="0"/>
              <a:t>GO</a:t>
            </a:r>
          </a:p>
          <a:p>
            <a:pPr>
              <a:buNone/>
            </a:pPr>
            <a:r>
              <a:rPr lang="es-ES" sz="1400" dirty="0" smtClean="0"/>
              <a:t>SELECT * FROM #</a:t>
            </a:r>
            <a:r>
              <a:rPr lang="es-ES" sz="1400" dirty="0" err="1" smtClean="0"/>
              <a:t>shippers</a:t>
            </a:r>
            <a:endParaRPr lang="es-ES" sz="1400" dirty="0" smtClean="0"/>
          </a:p>
          <a:p>
            <a:pPr>
              <a:buNone/>
            </a:pPr>
            <a:r>
              <a:rPr lang="es-ES" sz="1400" dirty="0" smtClean="0"/>
              <a:t>GO</a:t>
            </a:r>
          </a:p>
          <a:p>
            <a:pPr>
              <a:buNone/>
            </a:pPr>
            <a:r>
              <a:rPr lang="es-ES" sz="1400" dirty="0" err="1" smtClean="0"/>
              <a:t>Delete</a:t>
            </a:r>
            <a:r>
              <a:rPr lang="es-ES" sz="1400" dirty="0" smtClean="0"/>
              <a:t> #</a:t>
            </a:r>
            <a:r>
              <a:rPr lang="es-ES" sz="1400" dirty="0" err="1" smtClean="0"/>
              <a:t>Shippers</a:t>
            </a:r>
            <a:endParaRPr lang="es-ES" sz="1400" dirty="0" smtClean="0"/>
          </a:p>
          <a:p>
            <a:pPr>
              <a:buNone/>
            </a:pPr>
            <a:r>
              <a:rPr lang="es-ES" sz="1400" dirty="0" smtClean="0"/>
              <a:t>GO</a:t>
            </a:r>
          </a:p>
          <a:p>
            <a:pPr>
              <a:buNone/>
            </a:pPr>
            <a:r>
              <a:rPr lang="es-ES" sz="1400" dirty="0" smtClean="0"/>
              <a:t>SELECT * FROM #</a:t>
            </a:r>
            <a:r>
              <a:rPr lang="es-ES" sz="1400" dirty="0" err="1" smtClean="0"/>
              <a:t>shippers</a:t>
            </a:r>
            <a:endParaRPr lang="es-ES" sz="1400" dirty="0" smtClean="0"/>
          </a:p>
          <a:p>
            <a:pPr>
              <a:buNone/>
            </a:pPr>
            <a:r>
              <a:rPr lang="es-ES" sz="1400" dirty="0" smtClean="0"/>
              <a:t>GO</a:t>
            </a:r>
          </a:p>
          <a:p>
            <a:pPr>
              <a:buNone/>
            </a:pPr>
            <a:r>
              <a:rPr lang="es-ES" sz="1400" dirty="0" smtClean="0"/>
              <a:t>INSERT #</a:t>
            </a:r>
            <a:r>
              <a:rPr lang="es-ES" sz="1400" dirty="0" err="1" smtClean="0"/>
              <a:t>shippers</a:t>
            </a:r>
            <a:endParaRPr lang="es-ES" sz="1400" dirty="0" smtClean="0"/>
          </a:p>
          <a:p>
            <a:pPr>
              <a:buNone/>
            </a:pPr>
            <a:r>
              <a:rPr lang="es-ES" sz="1400" dirty="0" smtClean="0"/>
              <a:t>SELECT </a:t>
            </a:r>
            <a:r>
              <a:rPr lang="es-ES" sz="1400" dirty="0" err="1" smtClean="0"/>
              <a:t>ShipperID,companyname,phone</a:t>
            </a:r>
            <a:r>
              <a:rPr lang="es-ES" sz="1400" dirty="0" smtClean="0"/>
              <a:t> FROM </a:t>
            </a:r>
            <a:r>
              <a:rPr lang="es-ES" sz="1400" dirty="0" err="1" smtClean="0"/>
              <a:t>Shippers</a:t>
            </a:r>
            <a:endParaRPr lang="es-ES" sz="1400" dirty="0" smtClean="0"/>
          </a:p>
          <a:p>
            <a:pPr>
              <a:buNone/>
            </a:pPr>
            <a:r>
              <a:rPr lang="es-ES" sz="1400" dirty="0" smtClean="0"/>
              <a:t>GO</a:t>
            </a:r>
          </a:p>
          <a:p>
            <a:pPr>
              <a:buNone/>
            </a:pPr>
            <a:r>
              <a:rPr lang="es-ES" sz="1400" dirty="0" smtClean="0"/>
              <a:t>SELECT * FROM #</a:t>
            </a:r>
            <a:r>
              <a:rPr lang="es-ES" sz="1400" dirty="0" err="1" smtClean="0"/>
              <a:t>shippers</a:t>
            </a:r>
            <a:endParaRPr lang="es-ES" sz="1400" dirty="0" smtClean="0"/>
          </a:p>
          <a:p>
            <a:pPr>
              <a:buNone/>
            </a:pPr>
            <a:r>
              <a:rPr lang="es-ES" sz="1400" dirty="0" smtClean="0"/>
              <a:t>GO</a:t>
            </a:r>
          </a:p>
          <a:p>
            <a:endParaRPr lang="es-ES" sz="1600" dirty="0"/>
          </a:p>
        </p:txBody>
      </p:sp>
      <p:sp>
        <p:nvSpPr>
          <p:cNvPr id="6" name="5 CuadroTexto"/>
          <p:cNvSpPr txBox="1"/>
          <p:nvPr/>
        </p:nvSpPr>
        <p:spPr>
          <a:xfrm>
            <a:off x="899592" y="1700808"/>
            <a:ext cx="8064896" cy="1754326"/>
          </a:xfrm>
          <a:prstGeom prst="rect">
            <a:avLst/>
          </a:prstGeom>
          <a:noFill/>
        </p:spPr>
        <p:txBody>
          <a:bodyPr wrap="square" rtlCol="0">
            <a:spAutoFit/>
          </a:bodyPr>
          <a:lstStyle/>
          <a:p>
            <a:r>
              <a:rPr lang="es-ES" dirty="0" smtClean="0"/>
              <a:t>La </a:t>
            </a:r>
            <a:r>
              <a:rPr lang="es-ES" dirty="0" smtClean="0"/>
              <a:t>instrucción TRUNCATE TABLE es un método rápido y eficiente para eliminar todas las filas de una tabla. Es como una DELETE sin WHERE pero con estas diferencias:</a:t>
            </a:r>
          </a:p>
          <a:p>
            <a:pPr indent="277813">
              <a:buFont typeface="Arial" pitchFamily="34" charset="0"/>
              <a:buChar char="•"/>
            </a:pPr>
            <a:r>
              <a:rPr lang="es-ES" dirty="0" smtClean="0"/>
              <a:t>No registra en el LOG.</a:t>
            </a:r>
          </a:p>
          <a:p>
            <a:pPr indent="277813">
              <a:buFont typeface="Arial" pitchFamily="34" charset="0"/>
              <a:buChar char="•"/>
            </a:pPr>
            <a:r>
              <a:rPr lang="es-ES" dirty="0" smtClean="0"/>
              <a:t> La tabla no puede tener definidas claves externas.</a:t>
            </a:r>
          </a:p>
          <a:p>
            <a:pPr indent="277813">
              <a:buFont typeface="Arial" pitchFamily="34" charset="0"/>
              <a:buChar char="•"/>
            </a:pPr>
            <a:r>
              <a:rPr lang="es-ES" dirty="0" smtClean="0"/>
              <a:t> No puede contener una cláusula WHERE</a:t>
            </a:r>
          </a:p>
          <a:p>
            <a:pPr indent="277813">
              <a:buFont typeface="Arial" pitchFamily="34" charset="0"/>
              <a:buChar char="•"/>
            </a:pPr>
            <a:r>
              <a:rPr lang="es-ES" dirty="0" smtClean="0"/>
              <a:t> Reinicializa la semilla del valor IDENTITY de la tabla (si hubiera una columna de ese tipo)</a:t>
            </a:r>
            <a:endParaRPr lang="es-ES"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UPDATE</a:t>
            </a:r>
            <a:endParaRPr lang="es-ES" dirty="0"/>
          </a:p>
        </p:txBody>
      </p:sp>
      <p:sp>
        <p:nvSpPr>
          <p:cNvPr id="3" name="2 Marcador de contenido"/>
          <p:cNvSpPr>
            <a:spLocks noGrp="1"/>
          </p:cNvSpPr>
          <p:nvPr>
            <p:ph sz="quarter" idx="1"/>
          </p:nvPr>
        </p:nvSpPr>
        <p:spPr>
          <a:xfrm>
            <a:off x="899592" y="2058574"/>
            <a:ext cx="7772400" cy="2736304"/>
          </a:xfrm>
        </p:spPr>
        <p:txBody>
          <a:bodyPr>
            <a:normAutofit/>
          </a:bodyPr>
          <a:lstStyle/>
          <a:p>
            <a:r>
              <a:rPr lang="es-ES" sz="2000" dirty="0" smtClean="0"/>
              <a:t>La instrucción UPDATE puede cambiar los valores de filas individuales, grupos de filas o todas las filas de una tabla o vista.</a:t>
            </a:r>
          </a:p>
          <a:p>
            <a:r>
              <a:rPr lang="es-ES" sz="2000" dirty="0" smtClean="0"/>
              <a:t>Una instrucción UPDATE que haga referencia a una tabla o vista sólo puede cambiar los datos de una tabla a la vez.</a:t>
            </a:r>
          </a:p>
          <a:p>
            <a:r>
              <a:rPr lang="es-ES" sz="2000" dirty="0" smtClean="0"/>
              <a:t>Admite la inclusión de la cláusula JOIN</a:t>
            </a:r>
          </a:p>
          <a:p>
            <a:r>
              <a:rPr lang="es-ES" sz="2000" dirty="0" smtClean="0"/>
              <a:t>Pueden asignarse dentro de ella valores a variables</a:t>
            </a:r>
          </a:p>
          <a:p>
            <a:pPr>
              <a:buNone/>
            </a:pPr>
            <a:endParaRPr lang="es-ES" sz="2000" dirty="0" smtClean="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UPDATE</a:t>
            </a:r>
            <a:endParaRPr lang="es-ES" dirty="0"/>
          </a:p>
        </p:txBody>
      </p:sp>
      <p:sp>
        <p:nvSpPr>
          <p:cNvPr id="3" name="2 Marcador de contenido"/>
          <p:cNvSpPr>
            <a:spLocks noGrp="1"/>
          </p:cNvSpPr>
          <p:nvPr>
            <p:ph sz="quarter" idx="1"/>
          </p:nvPr>
        </p:nvSpPr>
        <p:spPr>
          <a:xfrm>
            <a:off x="899592" y="1726074"/>
            <a:ext cx="7772400" cy="4572000"/>
          </a:xfrm>
        </p:spPr>
        <p:txBody>
          <a:bodyPr>
            <a:normAutofit fontScale="77500" lnSpcReduction="20000"/>
          </a:bodyPr>
          <a:lstStyle/>
          <a:p>
            <a:pPr>
              <a:buNone/>
            </a:pPr>
            <a:endParaRPr lang="es-ES" dirty="0" smtClean="0"/>
          </a:p>
          <a:p>
            <a:r>
              <a:rPr lang="es-ES" dirty="0" smtClean="0"/>
              <a:t>La instrucción UPDATE tiene las siguientes cláusulas principales: </a:t>
            </a:r>
          </a:p>
          <a:p>
            <a:pPr marL="620713" indent="-273050">
              <a:buFont typeface="Wingdings" pitchFamily="2" charset="2"/>
              <a:buChar char="Ø"/>
            </a:pPr>
            <a:r>
              <a:rPr lang="es-ES" dirty="0" smtClean="0"/>
              <a:t>SET </a:t>
            </a:r>
            <a:br>
              <a:rPr lang="es-ES" dirty="0" smtClean="0"/>
            </a:br>
            <a:r>
              <a:rPr lang="es-ES" dirty="0" smtClean="0"/>
              <a:t>Contiene una lista separada por comas de las columnas que deben actualizarse y el nuevo valor de cada columna con el formato </a:t>
            </a:r>
            <a:r>
              <a:rPr lang="es-ES" i="1" dirty="0" err="1" smtClean="0"/>
              <a:t>column_name</a:t>
            </a:r>
            <a:r>
              <a:rPr lang="es-ES" dirty="0" smtClean="0"/>
              <a:t> = </a:t>
            </a:r>
            <a:r>
              <a:rPr lang="es-ES" i="1" dirty="0" err="1" smtClean="0"/>
              <a:t>expression</a:t>
            </a:r>
            <a:r>
              <a:rPr lang="es-ES" dirty="0" smtClean="0"/>
              <a:t/>
            </a:r>
            <a:br>
              <a:rPr lang="es-ES" dirty="0" smtClean="0"/>
            </a:br>
            <a:endParaRPr lang="es-ES" dirty="0" smtClean="0"/>
          </a:p>
          <a:p>
            <a:pPr marL="620713" indent="-273050">
              <a:buFont typeface="Wingdings" pitchFamily="2" charset="2"/>
              <a:buChar char="Ø"/>
            </a:pPr>
            <a:r>
              <a:rPr lang="es-ES" dirty="0" smtClean="0"/>
              <a:t>FROM </a:t>
            </a:r>
            <a:br>
              <a:rPr lang="es-ES" dirty="0" smtClean="0"/>
            </a:br>
            <a:r>
              <a:rPr lang="es-ES" dirty="0" smtClean="0"/>
              <a:t>Identifica las tablas o vistas que suministran los valores de las expresiones de la cláusula SET, y las condiciones de combinación opcional entre las tablas o vistas de origen.</a:t>
            </a:r>
            <a:br>
              <a:rPr lang="es-ES" dirty="0" smtClean="0"/>
            </a:br>
            <a:endParaRPr lang="es-ES" dirty="0" smtClean="0"/>
          </a:p>
          <a:p>
            <a:pPr marL="620713" indent="-273050">
              <a:buFont typeface="Wingdings" pitchFamily="2" charset="2"/>
              <a:buChar char="Ø"/>
            </a:pPr>
            <a:r>
              <a:rPr lang="es-ES" dirty="0" smtClean="0"/>
              <a:t>WHERE </a:t>
            </a:r>
            <a:br>
              <a:rPr lang="es-ES" dirty="0" smtClean="0"/>
            </a:br>
            <a:r>
              <a:rPr lang="es-ES" dirty="0" smtClean="0"/>
              <a:t>Especifica la condición de búsqueda que define las filas de las tablas y vistas de origen que están calificadas para proporcionar valores para las expresiones de la cláusula SET. </a:t>
            </a:r>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UPDATE - Ejemplos</a:t>
            </a:r>
            <a:endParaRPr lang="es-ES" dirty="0"/>
          </a:p>
        </p:txBody>
      </p:sp>
      <p:sp>
        <p:nvSpPr>
          <p:cNvPr id="3" name="2 Marcador de contenido"/>
          <p:cNvSpPr>
            <a:spLocks noGrp="1"/>
          </p:cNvSpPr>
          <p:nvPr>
            <p:ph sz="quarter" idx="1"/>
          </p:nvPr>
        </p:nvSpPr>
        <p:spPr>
          <a:xfrm>
            <a:off x="899592" y="2011074"/>
            <a:ext cx="7772400" cy="3312368"/>
          </a:xfrm>
        </p:spPr>
        <p:txBody>
          <a:bodyPr>
            <a:noAutofit/>
          </a:bodyPr>
          <a:lstStyle/>
          <a:p>
            <a:pPr marL="355600" indent="0">
              <a:buNone/>
            </a:pPr>
            <a:r>
              <a:rPr lang="es-ES" sz="1800" dirty="0" smtClean="0"/>
              <a:t>USE </a:t>
            </a:r>
            <a:r>
              <a:rPr lang="es-ES" sz="1800" dirty="0" err="1" smtClean="0"/>
              <a:t>Northwind</a:t>
            </a:r>
            <a:endParaRPr lang="es-ES" sz="1800" dirty="0" smtClean="0"/>
          </a:p>
          <a:p>
            <a:pPr marL="355600" indent="0">
              <a:spcBef>
                <a:spcPts val="1200"/>
              </a:spcBef>
              <a:buNone/>
            </a:pPr>
            <a:r>
              <a:rPr lang="es-ES" sz="1800" dirty="0" smtClean="0"/>
              <a:t>SELECT *</a:t>
            </a:r>
          </a:p>
          <a:p>
            <a:pPr marL="355600" indent="0">
              <a:spcBef>
                <a:spcPts val="0"/>
              </a:spcBef>
              <a:buNone/>
            </a:pPr>
            <a:r>
              <a:rPr lang="es-ES" sz="1800" dirty="0" err="1" smtClean="0"/>
              <a:t>from</a:t>
            </a:r>
            <a:r>
              <a:rPr lang="es-ES" sz="1800" dirty="0" smtClean="0"/>
              <a:t> </a:t>
            </a:r>
            <a:r>
              <a:rPr lang="es-ES" sz="1800" dirty="0" err="1" smtClean="0"/>
              <a:t>Shippers</a:t>
            </a:r>
            <a:endParaRPr lang="es-ES" sz="1800" dirty="0" smtClean="0"/>
          </a:p>
          <a:p>
            <a:pPr marL="355600" indent="0">
              <a:spcBef>
                <a:spcPts val="1200"/>
              </a:spcBef>
              <a:buNone/>
            </a:pPr>
            <a:r>
              <a:rPr lang="es-ES" sz="1800" dirty="0" smtClean="0"/>
              <a:t>UPDATE </a:t>
            </a:r>
            <a:r>
              <a:rPr lang="es-ES" sz="1800" dirty="0" err="1" smtClean="0"/>
              <a:t>Shippers</a:t>
            </a:r>
            <a:endParaRPr lang="es-ES" sz="1800" dirty="0" smtClean="0"/>
          </a:p>
          <a:p>
            <a:pPr marL="355600" indent="0">
              <a:spcBef>
                <a:spcPts val="0"/>
              </a:spcBef>
              <a:buNone/>
            </a:pPr>
            <a:r>
              <a:rPr lang="es-ES" sz="1800" dirty="0" smtClean="0"/>
              <a:t>SET </a:t>
            </a:r>
            <a:r>
              <a:rPr lang="es-ES" sz="1800" dirty="0" err="1" smtClean="0"/>
              <a:t>companyname</a:t>
            </a:r>
            <a:r>
              <a:rPr lang="es-ES" sz="1800" dirty="0" smtClean="0"/>
              <a:t> = </a:t>
            </a:r>
            <a:r>
              <a:rPr lang="es-ES" sz="1800" dirty="0" err="1" smtClean="0"/>
              <a:t>companyname</a:t>
            </a:r>
            <a:r>
              <a:rPr lang="es-ES" sz="1800" dirty="0" smtClean="0"/>
              <a:t> + ' Express‘, </a:t>
            </a:r>
            <a:r>
              <a:rPr lang="es-ES" sz="1800" dirty="0" err="1" smtClean="0"/>
              <a:t>phone</a:t>
            </a:r>
            <a:r>
              <a:rPr lang="es-ES" sz="1800" dirty="0" smtClean="0"/>
              <a:t> = '(305) 555 8888'</a:t>
            </a:r>
          </a:p>
          <a:p>
            <a:pPr marL="355600" indent="0">
              <a:buNone/>
            </a:pPr>
            <a:r>
              <a:rPr lang="es-ES" sz="1800" dirty="0" smtClean="0"/>
              <a:t>WHERE </a:t>
            </a:r>
            <a:r>
              <a:rPr lang="es-ES" sz="1800" dirty="0" err="1" smtClean="0"/>
              <a:t>shipperid</a:t>
            </a:r>
            <a:r>
              <a:rPr lang="es-ES" sz="1800" dirty="0" smtClean="0"/>
              <a:t> = 20</a:t>
            </a:r>
          </a:p>
          <a:p>
            <a:pPr marL="355600" indent="0">
              <a:buNone/>
            </a:pPr>
            <a:endParaRPr lang="es-ES" sz="1600" dirty="0" smtClean="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UPDATE - Ejemplos</a:t>
            </a:r>
            <a:endParaRPr lang="es-ES" dirty="0"/>
          </a:p>
        </p:txBody>
      </p:sp>
      <p:sp>
        <p:nvSpPr>
          <p:cNvPr id="3" name="2 Marcador de contenido"/>
          <p:cNvSpPr>
            <a:spLocks noGrp="1"/>
          </p:cNvSpPr>
          <p:nvPr>
            <p:ph sz="quarter" idx="1"/>
          </p:nvPr>
        </p:nvSpPr>
        <p:spPr>
          <a:xfrm>
            <a:off x="899592" y="1820316"/>
            <a:ext cx="7772400" cy="3816424"/>
          </a:xfrm>
        </p:spPr>
        <p:txBody>
          <a:bodyPr>
            <a:noAutofit/>
          </a:bodyPr>
          <a:lstStyle/>
          <a:p>
            <a:pPr>
              <a:buNone/>
            </a:pPr>
            <a:endParaRPr lang="es-ES" sz="1600" dirty="0" smtClean="0"/>
          </a:p>
          <a:p>
            <a:pPr marL="355600" indent="0">
              <a:buNone/>
            </a:pPr>
            <a:r>
              <a:rPr lang="es-ES" sz="1800" dirty="0" smtClean="0"/>
              <a:t>SELECT *</a:t>
            </a:r>
          </a:p>
          <a:p>
            <a:pPr marL="355600" indent="0">
              <a:buNone/>
            </a:pPr>
            <a:r>
              <a:rPr lang="es-ES" sz="1800" dirty="0" smtClean="0"/>
              <a:t>FROM </a:t>
            </a:r>
            <a:r>
              <a:rPr lang="es-ES" sz="1800" dirty="0" err="1" smtClean="0"/>
              <a:t>Shippers</a:t>
            </a:r>
            <a:endParaRPr lang="es-ES" sz="1800" dirty="0" smtClean="0"/>
          </a:p>
          <a:p>
            <a:pPr marL="355600" indent="0">
              <a:spcBef>
                <a:spcPts val="1200"/>
              </a:spcBef>
              <a:buNone/>
            </a:pPr>
            <a:r>
              <a:rPr lang="en-US" sz="1800" dirty="0" smtClean="0"/>
              <a:t>USE </a:t>
            </a:r>
            <a:r>
              <a:rPr lang="en-US" sz="1800" dirty="0" err="1" smtClean="0"/>
              <a:t>AdventureWorks</a:t>
            </a:r>
            <a:r>
              <a:rPr lang="en-US" sz="1800" dirty="0" smtClean="0"/>
              <a:t>;</a:t>
            </a:r>
          </a:p>
          <a:p>
            <a:pPr marL="355600" indent="0">
              <a:spcBef>
                <a:spcPts val="1200"/>
              </a:spcBef>
              <a:buNone/>
            </a:pPr>
            <a:r>
              <a:rPr lang="en-US" sz="1800" dirty="0" smtClean="0"/>
              <a:t>UPDATE </a:t>
            </a:r>
            <a:r>
              <a:rPr lang="en-US" sz="1800" dirty="0" err="1" smtClean="0"/>
              <a:t>AdventureWorks.Production.Product</a:t>
            </a:r>
            <a:r>
              <a:rPr lang="en-US" sz="1800" dirty="0" smtClean="0"/>
              <a:t> </a:t>
            </a:r>
          </a:p>
          <a:p>
            <a:pPr marL="355600" indent="0">
              <a:buNone/>
            </a:pPr>
            <a:r>
              <a:rPr lang="en-US" sz="1800" dirty="0" smtClean="0"/>
              <a:t>SET </a:t>
            </a:r>
            <a:r>
              <a:rPr lang="en-US" sz="1800" dirty="0" err="1" smtClean="0"/>
              <a:t>ListPrice</a:t>
            </a:r>
            <a:r>
              <a:rPr lang="en-US" sz="1800" dirty="0" smtClean="0"/>
              <a:t> = </a:t>
            </a:r>
            <a:r>
              <a:rPr lang="en-US" sz="1800" dirty="0" err="1" smtClean="0"/>
              <a:t>ListPrice</a:t>
            </a:r>
            <a:r>
              <a:rPr lang="en-US" sz="1800" dirty="0" smtClean="0"/>
              <a:t> * 1.1</a:t>
            </a:r>
          </a:p>
          <a:p>
            <a:pPr marL="355600" indent="0">
              <a:buNone/>
            </a:pPr>
            <a:r>
              <a:rPr lang="en-US" sz="1800" dirty="0" smtClean="0"/>
              <a:t> WHERE </a:t>
            </a:r>
            <a:r>
              <a:rPr lang="en-US" sz="1800" dirty="0" err="1" smtClean="0"/>
              <a:t>ProductModelID</a:t>
            </a:r>
            <a:r>
              <a:rPr lang="en-US" sz="1800" dirty="0" smtClean="0"/>
              <a:t> = 37; </a:t>
            </a:r>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UPDATE - Ejemplos</a:t>
            </a:r>
            <a:endParaRPr lang="es-ES" dirty="0"/>
          </a:p>
        </p:txBody>
      </p:sp>
      <p:sp>
        <p:nvSpPr>
          <p:cNvPr id="3" name="2 Marcador de contenido"/>
          <p:cNvSpPr>
            <a:spLocks noGrp="1"/>
          </p:cNvSpPr>
          <p:nvPr>
            <p:ph sz="quarter" idx="1"/>
          </p:nvPr>
        </p:nvSpPr>
        <p:spPr>
          <a:xfrm>
            <a:off x="899592" y="1772816"/>
            <a:ext cx="7772400" cy="3816424"/>
          </a:xfrm>
        </p:spPr>
        <p:txBody>
          <a:bodyPr>
            <a:normAutofit/>
          </a:bodyPr>
          <a:lstStyle/>
          <a:p>
            <a:pPr>
              <a:buNone/>
            </a:pPr>
            <a:endParaRPr lang="en-US" sz="1800" dirty="0" smtClean="0"/>
          </a:p>
          <a:p>
            <a:pPr marL="355600" indent="0">
              <a:buNone/>
            </a:pPr>
            <a:r>
              <a:rPr lang="en-US" sz="1800" dirty="0" smtClean="0"/>
              <a:t>USE </a:t>
            </a:r>
            <a:r>
              <a:rPr lang="en-US" sz="1800" dirty="0" err="1" smtClean="0"/>
              <a:t>AdventureWorks</a:t>
            </a:r>
            <a:r>
              <a:rPr lang="en-US" sz="1800" dirty="0" smtClean="0"/>
              <a:t>;</a:t>
            </a:r>
          </a:p>
          <a:p>
            <a:pPr marL="355600" indent="0">
              <a:buNone/>
            </a:pPr>
            <a:r>
              <a:rPr lang="en-US" sz="1800" dirty="0" smtClean="0"/>
              <a:t>GO</a:t>
            </a:r>
          </a:p>
          <a:p>
            <a:pPr marL="355600" indent="0">
              <a:spcBef>
                <a:spcPts val="1800"/>
              </a:spcBef>
              <a:buNone/>
            </a:pPr>
            <a:r>
              <a:rPr lang="en-US" sz="1800" dirty="0" smtClean="0"/>
              <a:t>UPDATE </a:t>
            </a:r>
            <a:r>
              <a:rPr lang="en-US" sz="1800" dirty="0" err="1" smtClean="0"/>
              <a:t>Production.Product</a:t>
            </a:r>
            <a:r>
              <a:rPr lang="en-US" sz="1800" dirty="0" smtClean="0"/>
              <a:t> </a:t>
            </a:r>
          </a:p>
          <a:p>
            <a:pPr marL="355600" indent="0">
              <a:buNone/>
            </a:pPr>
            <a:r>
              <a:rPr lang="en-US" sz="1800" dirty="0" smtClean="0"/>
              <a:t>SET Color = </a:t>
            </a:r>
            <a:r>
              <a:rPr lang="en-US" sz="1800" dirty="0" err="1" smtClean="0"/>
              <a:t>N'Metallic</a:t>
            </a:r>
            <a:r>
              <a:rPr lang="en-US" sz="1800" dirty="0" smtClean="0"/>
              <a:t> Red‘</a:t>
            </a:r>
          </a:p>
          <a:p>
            <a:pPr marL="355600" indent="0">
              <a:buNone/>
            </a:pPr>
            <a:r>
              <a:rPr lang="en-US" sz="1800" dirty="0" smtClean="0"/>
              <a:t> WHERE Name LIKE 'Road-250%' AND Color = 'Red';</a:t>
            </a:r>
          </a:p>
          <a:p>
            <a:pPr marL="355600" indent="0">
              <a:buNone/>
            </a:pPr>
            <a:r>
              <a:rPr lang="en-US" sz="1800" dirty="0" smtClean="0"/>
              <a:t> GO</a:t>
            </a:r>
          </a:p>
          <a:p>
            <a:pPr>
              <a:buNone/>
            </a:pPr>
            <a:endParaRPr lang="es-ES" dirty="0" smtClean="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UPDATE - Ejemplos</a:t>
            </a:r>
            <a:endParaRPr lang="es-ES" dirty="0"/>
          </a:p>
        </p:txBody>
      </p:sp>
      <p:sp>
        <p:nvSpPr>
          <p:cNvPr id="3" name="2 Marcador de contenido"/>
          <p:cNvSpPr>
            <a:spLocks noGrp="1"/>
          </p:cNvSpPr>
          <p:nvPr>
            <p:ph sz="quarter" idx="1"/>
          </p:nvPr>
        </p:nvSpPr>
        <p:spPr>
          <a:xfrm>
            <a:off x="899592" y="1939066"/>
            <a:ext cx="7772400" cy="4392488"/>
          </a:xfrm>
        </p:spPr>
        <p:txBody>
          <a:bodyPr>
            <a:normAutofit/>
          </a:bodyPr>
          <a:lstStyle/>
          <a:p>
            <a:pPr marL="355600" indent="0">
              <a:buNone/>
            </a:pPr>
            <a:r>
              <a:rPr lang="es-ES" sz="1800" dirty="0" smtClean="0"/>
              <a:t>USE </a:t>
            </a:r>
            <a:r>
              <a:rPr lang="es-ES" sz="1800" dirty="0" err="1" smtClean="0"/>
              <a:t>Northwind</a:t>
            </a:r>
            <a:endParaRPr lang="es-ES" sz="1800" dirty="0" smtClean="0"/>
          </a:p>
          <a:p>
            <a:pPr marL="355600" indent="0">
              <a:buNone/>
            </a:pPr>
            <a:r>
              <a:rPr lang="en-US" sz="1800" dirty="0" smtClean="0"/>
              <a:t>SELECT * </a:t>
            </a:r>
            <a:r>
              <a:rPr lang="en-US" sz="1800" dirty="0" smtClean="0"/>
              <a:t>FROM Products </a:t>
            </a:r>
            <a:r>
              <a:rPr lang="en-US" sz="1800" dirty="0" err="1" smtClean="0"/>
              <a:t>WHEREproductname</a:t>
            </a:r>
            <a:r>
              <a:rPr lang="en-US" sz="1800" dirty="0" smtClean="0"/>
              <a:t> = '</a:t>
            </a:r>
            <a:r>
              <a:rPr lang="en-US" sz="1800" dirty="0" err="1" smtClean="0"/>
              <a:t>Chai</a:t>
            </a:r>
            <a:r>
              <a:rPr lang="en-US" sz="1800" dirty="0" smtClean="0"/>
              <a:t>'</a:t>
            </a:r>
          </a:p>
          <a:p>
            <a:pPr marL="355600" indent="0">
              <a:buNone/>
            </a:pPr>
            <a:r>
              <a:rPr lang="es-ES" sz="1800" dirty="0" smtClean="0"/>
              <a:t>GO</a:t>
            </a:r>
          </a:p>
          <a:p>
            <a:pPr marL="355600" indent="0">
              <a:buNone/>
            </a:pPr>
            <a:endParaRPr lang="es-ES" sz="1800" dirty="0" smtClean="0"/>
          </a:p>
          <a:p>
            <a:pPr marL="355600" indent="0">
              <a:buNone/>
            </a:pPr>
            <a:r>
              <a:rPr lang="es-ES" sz="1800" dirty="0" smtClean="0"/>
              <a:t>DECLARE @</a:t>
            </a:r>
            <a:r>
              <a:rPr lang="es-ES" sz="1800" dirty="0" err="1" smtClean="0"/>
              <a:t>availableunits</a:t>
            </a:r>
            <a:r>
              <a:rPr lang="es-ES" sz="1800" dirty="0" smtClean="0"/>
              <a:t> SMALLINT</a:t>
            </a:r>
          </a:p>
          <a:p>
            <a:pPr marL="355600" indent="0">
              <a:buNone/>
            </a:pPr>
            <a:r>
              <a:rPr lang="es-ES" sz="1800" dirty="0" smtClean="0"/>
              <a:t>UPDATE </a:t>
            </a:r>
            <a:r>
              <a:rPr lang="es-ES" sz="1800" dirty="0" err="1" smtClean="0"/>
              <a:t>Products</a:t>
            </a:r>
            <a:endParaRPr lang="es-ES" sz="1800" dirty="0" smtClean="0"/>
          </a:p>
          <a:p>
            <a:pPr marL="355600" indent="0">
              <a:buNone/>
            </a:pPr>
            <a:r>
              <a:rPr lang="en-US" sz="1800" dirty="0" smtClean="0"/>
              <a:t>SET @</a:t>
            </a:r>
            <a:r>
              <a:rPr lang="en-US" sz="1800" dirty="0" err="1" smtClean="0"/>
              <a:t>availableunits</a:t>
            </a:r>
            <a:r>
              <a:rPr lang="en-US" sz="1800" dirty="0" smtClean="0"/>
              <a:t> = </a:t>
            </a:r>
            <a:r>
              <a:rPr lang="en-US" sz="1800" dirty="0" err="1" smtClean="0"/>
              <a:t>unitsinstock</a:t>
            </a:r>
            <a:r>
              <a:rPr lang="en-US" sz="1800" dirty="0" smtClean="0"/>
              <a:t> = </a:t>
            </a:r>
            <a:r>
              <a:rPr lang="en-US" sz="1800" dirty="0" err="1" smtClean="0"/>
              <a:t>unitsinstock</a:t>
            </a:r>
            <a:r>
              <a:rPr lang="en-US" sz="1800" dirty="0" smtClean="0"/>
              <a:t> + 20</a:t>
            </a:r>
          </a:p>
          <a:p>
            <a:pPr marL="355600" indent="0">
              <a:buNone/>
            </a:pPr>
            <a:r>
              <a:rPr lang="es-ES" sz="1800" dirty="0" smtClean="0"/>
              <a:t>WHERE </a:t>
            </a:r>
            <a:r>
              <a:rPr lang="es-ES" sz="1800" dirty="0" err="1" smtClean="0"/>
              <a:t>productname</a:t>
            </a:r>
            <a:r>
              <a:rPr lang="es-ES" sz="1800" dirty="0" smtClean="0"/>
              <a:t> = '</a:t>
            </a:r>
            <a:r>
              <a:rPr lang="es-ES" sz="1800" dirty="0" err="1" smtClean="0"/>
              <a:t>Chai</a:t>
            </a:r>
            <a:r>
              <a:rPr lang="es-ES" sz="1800" dirty="0" smtClean="0"/>
              <a:t>‘</a:t>
            </a:r>
          </a:p>
          <a:p>
            <a:pPr marL="355600" indent="0">
              <a:buNone/>
            </a:pPr>
            <a:r>
              <a:rPr lang="es-ES" sz="1800" dirty="0" smtClean="0"/>
              <a:t>GO</a:t>
            </a:r>
          </a:p>
          <a:p>
            <a:pPr marL="355600" indent="0">
              <a:buNone/>
            </a:pPr>
            <a:endParaRPr lang="es-ES" sz="1800" dirty="0" smtClean="0"/>
          </a:p>
          <a:p>
            <a:pPr marL="355600" indent="0">
              <a:buNone/>
            </a:pPr>
            <a:r>
              <a:rPr lang="es-ES" sz="1800" dirty="0" smtClean="0"/>
              <a:t>PRINT @</a:t>
            </a:r>
            <a:r>
              <a:rPr lang="es-ES" sz="1800" dirty="0" err="1" smtClean="0"/>
              <a:t>availableunits</a:t>
            </a:r>
            <a:endParaRPr lang="es-ES" sz="1800" dirty="0" smtClean="0"/>
          </a:p>
          <a:p>
            <a:pPr marL="355600" indent="0">
              <a:buNone/>
            </a:pPr>
            <a:r>
              <a:rPr lang="es-ES" sz="1800" dirty="0" smtClean="0"/>
              <a:t>GO</a:t>
            </a:r>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1844824"/>
            <a:ext cx="7772400" cy="4536504"/>
          </a:xfrm>
        </p:spPr>
        <p:txBody>
          <a:bodyPr>
            <a:normAutofit/>
          </a:bodyPr>
          <a:lstStyle/>
          <a:p>
            <a:pPr marL="0" indent="0">
              <a:spcBef>
                <a:spcPts val="0"/>
              </a:spcBef>
              <a:buNone/>
            </a:pPr>
            <a:r>
              <a:rPr lang="es-ES" sz="2000" dirty="0" smtClean="0"/>
              <a:t>La instrucción SELECT INTO crea una nueva tabla y la llena con el conjunto de resultados de la instrucción SELECT.</a:t>
            </a:r>
          </a:p>
          <a:p>
            <a:pPr marL="0" indent="0">
              <a:spcBef>
                <a:spcPts val="0"/>
              </a:spcBef>
              <a:buNone/>
            </a:pPr>
            <a:r>
              <a:rPr lang="es-ES" sz="2000" dirty="0" smtClean="0"/>
              <a:t>SELECT INTO se puede emplear para combinar datos de varias tablas o vistas en una tabla.</a:t>
            </a:r>
          </a:p>
          <a:p>
            <a:pPr marL="355600" indent="0">
              <a:spcBef>
                <a:spcPts val="1200"/>
              </a:spcBef>
              <a:buNone/>
            </a:pPr>
            <a:r>
              <a:rPr lang="es-ES" sz="1800" dirty="0" smtClean="0"/>
              <a:t>USE </a:t>
            </a:r>
            <a:r>
              <a:rPr lang="es-ES" sz="1800" dirty="0" err="1" smtClean="0"/>
              <a:t>AdventureWorks</a:t>
            </a:r>
            <a:r>
              <a:rPr lang="es-ES" sz="1800" dirty="0" smtClean="0"/>
              <a:t>; GO</a:t>
            </a:r>
          </a:p>
          <a:p>
            <a:pPr marL="355600" indent="0">
              <a:spcBef>
                <a:spcPts val="0"/>
              </a:spcBef>
              <a:buNone/>
            </a:pPr>
            <a:r>
              <a:rPr lang="es-ES" sz="1800" dirty="0" smtClean="0"/>
              <a:t>SELECT </a:t>
            </a:r>
            <a:r>
              <a:rPr lang="es-ES" sz="1800" dirty="0" err="1" smtClean="0"/>
              <a:t>c.FirstName</a:t>
            </a:r>
            <a:r>
              <a:rPr lang="es-ES" sz="1800" dirty="0" smtClean="0"/>
              <a:t>, </a:t>
            </a:r>
            <a:r>
              <a:rPr lang="es-ES" sz="1800" dirty="0" err="1" smtClean="0"/>
              <a:t>c.LastName</a:t>
            </a:r>
            <a:r>
              <a:rPr lang="es-ES" sz="1800" dirty="0" smtClean="0"/>
              <a:t>, </a:t>
            </a:r>
            <a:r>
              <a:rPr lang="es-ES" sz="1800" dirty="0" err="1" smtClean="0"/>
              <a:t>e.Title</a:t>
            </a:r>
            <a:r>
              <a:rPr lang="es-ES" sz="1800" dirty="0" smtClean="0"/>
              <a:t>, a.AddressLine1, </a:t>
            </a:r>
            <a:r>
              <a:rPr lang="es-ES" sz="1800" dirty="0" err="1" smtClean="0"/>
              <a:t>a.City</a:t>
            </a:r>
            <a:r>
              <a:rPr lang="es-ES" sz="1800" dirty="0" smtClean="0"/>
              <a:t>, </a:t>
            </a:r>
            <a:r>
              <a:rPr lang="es-ES" sz="1800" dirty="0" err="1" smtClean="0"/>
              <a:t>sp.Name</a:t>
            </a:r>
            <a:r>
              <a:rPr lang="es-ES" sz="1800" dirty="0" smtClean="0"/>
              <a:t> AS  </a:t>
            </a:r>
          </a:p>
          <a:p>
            <a:pPr marL="355600" indent="0">
              <a:spcBef>
                <a:spcPts val="0"/>
              </a:spcBef>
              <a:buNone/>
            </a:pPr>
            <a:r>
              <a:rPr lang="es-ES" sz="1800" dirty="0" smtClean="0"/>
              <a:t>             [</a:t>
            </a:r>
            <a:r>
              <a:rPr lang="es-ES" sz="1800" dirty="0" err="1" smtClean="0"/>
              <a:t>State</a:t>
            </a:r>
            <a:r>
              <a:rPr lang="es-ES" sz="1800" dirty="0" smtClean="0"/>
              <a:t>/</a:t>
            </a:r>
            <a:r>
              <a:rPr lang="es-ES" sz="1800" dirty="0" err="1" smtClean="0"/>
              <a:t>Province</a:t>
            </a:r>
            <a:r>
              <a:rPr lang="es-ES" sz="1800" dirty="0" smtClean="0"/>
              <a:t>], </a:t>
            </a:r>
            <a:r>
              <a:rPr lang="es-ES" sz="1800" dirty="0" err="1" smtClean="0"/>
              <a:t>a.PostalCode</a:t>
            </a:r>
            <a:endParaRPr lang="es-ES" sz="1800" dirty="0" smtClean="0"/>
          </a:p>
          <a:p>
            <a:pPr marL="355600" indent="0">
              <a:spcBef>
                <a:spcPts val="0"/>
              </a:spcBef>
              <a:buNone/>
            </a:pPr>
            <a:r>
              <a:rPr lang="es-ES" sz="1800" dirty="0" smtClean="0"/>
              <a:t> INTO </a:t>
            </a:r>
            <a:r>
              <a:rPr lang="es-ES" sz="1800" dirty="0" err="1" smtClean="0"/>
              <a:t>dbo.EmployeeAddresses</a:t>
            </a:r>
            <a:r>
              <a:rPr lang="es-ES" sz="1800" dirty="0" smtClean="0"/>
              <a:t> </a:t>
            </a:r>
          </a:p>
          <a:p>
            <a:pPr marL="355600" indent="0">
              <a:spcBef>
                <a:spcPts val="0"/>
              </a:spcBef>
              <a:buNone/>
            </a:pPr>
            <a:r>
              <a:rPr lang="es-ES" sz="1800" dirty="0" smtClean="0"/>
              <a:t>FROM </a:t>
            </a:r>
            <a:r>
              <a:rPr lang="es-ES" sz="1800" dirty="0" err="1" smtClean="0"/>
              <a:t>Person.Contact</a:t>
            </a:r>
            <a:r>
              <a:rPr lang="es-ES" sz="1800" dirty="0" smtClean="0"/>
              <a:t> AS c JOIN </a:t>
            </a:r>
            <a:r>
              <a:rPr lang="es-ES" sz="1800" dirty="0" err="1" smtClean="0"/>
              <a:t>HumanResources.Employee</a:t>
            </a:r>
            <a:r>
              <a:rPr lang="es-ES" sz="1800" dirty="0" smtClean="0"/>
              <a:t> AS e </a:t>
            </a:r>
          </a:p>
          <a:p>
            <a:pPr marL="712788" indent="0">
              <a:spcBef>
                <a:spcPts val="0"/>
              </a:spcBef>
              <a:buNone/>
            </a:pPr>
            <a:r>
              <a:rPr lang="es-ES" sz="1800" dirty="0" smtClean="0"/>
              <a:t>ON </a:t>
            </a:r>
            <a:r>
              <a:rPr lang="es-ES" sz="1800" dirty="0" err="1" smtClean="0"/>
              <a:t>e.ContactID</a:t>
            </a:r>
            <a:r>
              <a:rPr lang="es-ES" sz="1800" dirty="0" smtClean="0"/>
              <a:t> = </a:t>
            </a:r>
            <a:r>
              <a:rPr lang="es-ES" sz="1800" dirty="0" err="1" smtClean="0"/>
              <a:t>c.ContactID</a:t>
            </a:r>
            <a:r>
              <a:rPr lang="es-ES" sz="1800" dirty="0" smtClean="0"/>
              <a:t> JOIN </a:t>
            </a:r>
            <a:r>
              <a:rPr lang="es-ES" sz="1800" dirty="0" err="1" smtClean="0"/>
              <a:t>HumanResources.EmployeeAddress</a:t>
            </a:r>
            <a:r>
              <a:rPr lang="es-ES" sz="1800" dirty="0" smtClean="0"/>
              <a:t> AS </a:t>
            </a:r>
            <a:r>
              <a:rPr lang="es-ES" sz="1800" dirty="0" err="1" smtClean="0"/>
              <a:t>ea</a:t>
            </a:r>
            <a:r>
              <a:rPr lang="es-ES" sz="1800" dirty="0" smtClean="0"/>
              <a:t> </a:t>
            </a:r>
          </a:p>
          <a:p>
            <a:pPr marL="712788" indent="0">
              <a:spcBef>
                <a:spcPts val="0"/>
              </a:spcBef>
              <a:buNone/>
            </a:pPr>
            <a:r>
              <a:rPr lang="es-ES" sz="1800" dirty="0" smtClean="0"/>
              <a:t>ON </a:t>
            </a:r>
            <a:r>
              <a:rPr lang="es-ES" sz="1800" dirty="0" err="1" smtClean="0"/>
              <a:t>ea.EmployeeID</a:t>
            </a:r>
            <a:r>
              <a:rPr lang="es-ES" sz="1800" dirty="0" smtClean="0"/>
              <a:t> = </a:t>
            </a:r>
            <a:r>
              <a:rPr lang="es-ES" sz="1800" dirty="0" err="1" smtClean="0"/>
              <a:t>e.EmployeeID</a:t>
            </a:r>
            <a:r>
              <a:rPr lang="es-ES" sz="1800" dirty="0" smtClean="0"/>
              <a:t> JOIN </a:t>
            </a:r>
            <a:r>
              <a:rPr lang="es-ES" sz="1800" dirty="0" err="1" smtClean="0"/>
              <a:t>Person.Address</a:t>
            </a:r>
            <a:r>
              <a:rPr lang="es-ES" sz="1800" dirty="0" smtClean="0"/>
              <a:t> AS a </a:t>
            </a:r>
          </a:p>
          <a:p>
            <a:pPr marL="712788" indent="0">
              <a:spcBef>
                <a:spcPts val="0"/>
              </a:spcBef>
              <a:buNone/>
            </a:pPr>
            <a:r>
              <a:rPr lang="es-ES" sz="1800" dirty="0" smtClean="0"/>
              <a:t>ON </a:t>
            </a:r>
            <a:r>
              <a:rPr lang="es-ES" sz="1800" dirty="0" err="1" smtClean="0"/>
              <a:t>a.AddressID</a:t>
            </a:r>
            <a:r>
              <a:rPr lang="es-ES" sz="1800" dirty="0" smtClean="0"/>
              <a:t> = </a:t>
            </a:r>
            <a:r>
              <a:rPr lang="es-ES" sz="1800" dirty="0" err="1" smtClean="0"/>
              <a:t>ea.AddressID</a:t>
            </a:r>
            <a:r>
              <a:rPr lang="es-ES" sz="1800" dirty="0" smtClean="0"/>
              <a:t> JOIN </a:t>
            </a:r>
            <a:r>
              <a:rPr lang="es-ES" sz="1800" dirty="0" err="1" smtClean="0"/>
              <a:t>Person.StateProvince</a:t>
            </a:r>
            <a:r>
              <a:rPr lang="es-ES" sz="1800" dirty="0" smtClean="0"/>
              <a:t> as </a:t>
            </a:r>
            <a:r>
              <a:rPr lang="es-ES" sz="1800" dirty="0" err="1" smtClean="0"/>
              <a:t>sp</a:t>
            </a:r>
            <a:r>
              <a:rPr lang="es-ES" sz="1800" dirty="0" smtClean="0"/>
              <a:t> </a:t>
            </a:r>
          </a:p>
          <a:p>
            <a:pPr marL="712788" indent="0">
              <a:spcBef>
                <a:spcPts val="0"/>
              </a:spcBef>
              <a:buNone/>
            </a:pPr>
            <a:r>
              <a:rPr lang="es-ES" sz="1800" dirty="0" smtClean="0"/>
              <a:t>ON </a:t>
            </a:r>
            <a:r>
              <a:rPr lang="es-ES" sz="1800" dirty="0" err="1" smtClean="0"/>
              <a:t>sp.StateProvinceID</a:t>
            </a:r>
            <a:r>
              <a:rPr lang="es-ES" sz="1800" dirty="0" smtClean="0"/>
              <a:t> = </a:t>
            </a:r>
            <a:r>
              <a:rPr lang="es-ES" sz="1800" dirty="0" err="1" smtClean="0"/>
              <a:t>a.StateProvinceID</a:t>
            </a:r>
            <a:r>
              <a:rPr lang="es-ES" sz="1800" dirty="0" smtClean="0"/>
              <a:t>; </a:t>
            </a:r>
            <a:endParaRPr lang="es-ES" sz="1800" dirty="0"/>
          </a:p>
        </p:txBody>
      </p:sp>
      <p:sp>
        <p:nvSpPr>
          <p:cNvPr id="4" name="1 Título"/>
          <p:cNvSpPr>
            <a:spLocks noGrp="1"/>
          </p:cNvSpPr>
          <p:nvPr>
            <p:ph type="title"/>
          </p:nvPr>
        </p:nvSpPr>
        <p:spPr/>
        <p:txBody>
          <a:bodyPr/>
          <a:lstStyle/>
          <a:p>
            <a:r>
              <a:rPr lang="es-ES" dirty="0" smtClean="0"/>
              <a:t>SELECT INTO</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Concatenación de cadenas</a:t>
            </a:r>
            <a:endParaRPr lang="es-ES" dirty="0"/>
          </a:p>
        </p:txBody>
      </p:sp>
      <p:pic>
        <p:nvPicPr>
          <p:cNvPr id="1027" name="Picture 3"/>
          <p:cNvPicPr>
            <a:picLocks noGrp="1" noChangeAspect="1" noChangeArrowheads="1"/>
          </p:cNvPicPr>
          <p:nvPr>
            <p:ph sz="quarter" idx="1"/>
          </p:nvPr>
        </p:nvPicPr>
        <p:blipFill>
          <a:blip r:embed="rId2" cstate="print"/>
          <a:srcRect l="31125" t="35459" r="49187" b="31467"/>
          <a:stretch>
            <a:fillRect/>
          </a:stretch>
        </p:blipFill>
        <p:spPr bwMode="auto">
          <a:xfrm>
            <a:off x="5652120" y="2815795"/>
            <a:ext cx="2400267" cy="2520280"/>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pic>
        <p:nvPicPr>
          <p:cNvPr id="1028" name="Picture 4"/>
          <p:cNvPicPr>
            <a:picLocks noChangeAspect="1" noChangeArrowheads="1"/>
          </p:cNvPicPr>
          <p:nvPr/>
        </p:nvPicPr>
        <p:blipFill>
          <a:blip r:embed="rId2" cstate="print"/>
          <a:srcRect l="17325" t="11760" r="74275" b="84040"/>
          <a:stretch>
            <a:fillRect/>
          </a:stretch>
        </p:blipFill>
        <p:spPr bwMode="auto">
          <a:xfrm>
            <a:off x="971600" y="1700808"/>
            <a:ext cx="1152128" cy="360040"/>
          </a:xfrm>
          <a:prstGeom prst="rect">
            <a:avLst/>
          </a:prstGeom>
          <a:noFill/>
          <a:ln w="9525">
            <a:noFill/>
            <a:miter lim="800000"/>
            <a:headEnd/>
            <a:tailEnd/>
          </a:ln>
          <a:effectLst>
            <a:softEdge rad="31750"/>
          </a:effectLst>
        </p:spPr>
      </p:pic>
      <p:sp>
        <p:nvSpPr>
          <p:cNvPr id="8" name="7 CuadroTexto"/>
          <p:cNvSpPr txBox="1"/>
          <p:nvPr/>
        </p:nvSpPr>
        <p:spPr>
          <a:xfrm>
            <a:off x="971600" y="2132856"/>
            <a:ext cx="5629362" cy="707886"/>
          </a:xfrm>
          <a:prstGeom prst="rect">
            <a:avLst/>
          </a:prstGeom>
          <a:noFill/>
        </p:spPr>
        <p:txBody>
          <a:bodyPr wrap="none" rtlCol="0">
            <a:spAutoFit/>
          </a:bodyPr>
          <a:lstStyle/>
          <a:p>
            <a:r>
              <a:rPr lang="es-ES" sz="2000" dirty="0" smtClean="0"/>
              <a:t>Clicamos sobre nueva consulta y pegamos el contenido del </a:t>
            </a:r>
          </a:p>
          <a:p>
            <a:r>
              <a:rPr lang="es-ES" sz="2000" b="1" dirty="0" smtClean="0"/>
              <a:t>SQLquery1.sql;</a:t>
            </a:r>
            <a:r>
              <a:rPr lang="es-ES" sz="2000" dirty="0" smtClean="0"/>
              <a:t> seguidamente ejecutamos</a:t>
            </a:r>
            <a:r>
              <a:rPr lang="es-ES" dirty="0" smtClean="0"/>
              <a:t>.</a:t>
            </a:r>
            <a:endParaRPr lang="es-ES" dirty="0"/>
          </a:p>
        </p:txBody>
      </p:sp>
      <p:pic>
        <p:nvPicPr>
          <p:cNvPr id="1029" name="Picture 5"/>
          <p:cNvPicPr>
            <a:picLocks noChangeAspect="1" noChangeArrowheads="1"/>
          </p:cNvPicPr>
          <p:nvPr/>
        </p:nvPicPr>
        <p:blipFill>
          <a:blip r:embed="rId2" cstate="print"/>
          <a:srcRect l="32283" t="15640" r="61942" b="81000"/>
          <a:stretch>
            <a:fillRect/>
          </a:stretch>
        </p:blipFill>
        <p:spPr bwMode="auto">
          <a:xfrm>
            <a:off x="2771800" y="1772816"/>
            <a:ext cx="792088" cy="288032"/>
          </a:xfrm>
          <a:prstGeom prst="rect">
            <a:avLst/>
          </a:prstGeom>
          <a:noFill/>
          <a:ln w="9525">
            <a:noFill/>
            <a:miter lim="800000"/>
            <a:headEnd/>
            <a:tailEnd/>
          </a:ln>
        </p:spPr>
      </p:pic>
      <p:sp>
        <p:nvSpPr>
          <p:cNvPr id="11" name="10 Flecha derecha"/>
          <p:cNvSpPr/>
          <p:nvPr/>
        </p:nvSpPr>
        <p:spPr>
          <a:xfrm>
            <a:off x="2267744" y="1844824"/>
            <a:ext cx="360040" cy="1440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12 Rectángulo"/>
          <p:cNvSpPr/>
          <p:nvPr/>
        </p:nvSpPr>
        <p:spPr>
          <a:xfrm>
            <a:off x="1043608" y="3140968"/>
            <a:ext cx="4572000" cy="1477328"/>
          </a:xfrm>
          <a:prstGeom prst="rect">
            <a:avLst/>
          </a:prstGeom>
        </p:spPr>
        <p:txBody>
          <a:bodyPr>
            <a:spAutoFit/>
          </a:bodyPr>
          <a:lstStyle/>
          <a:p>
            <a:r>
              <a:rPr lang="en-US" dirty="0" smtClean="0"/>
              <a:t>USE </a:t>
            </a:r>
            <a:r>
              <a:rPr lang="en-US" dirty="0" err="1" smtClean="0"/>
              <a:t>AdventureWorks</a:t>
            </a:r>
            <a:r>
              <a:rPr lang="en-US" dirty="0" smtClean="0"/>
              <a:t>;</a:t>
            </a:r>
          </a:p>
          <a:p>
            <a:r>
              <a:rPr lang="en-US" dirty="0" smtClean="0"/>
              <a:t>GO;</a:t>
            </a:r>
          </a:p>
          <a:p>
            <a:r>
              <a:rPr lang="en-US" dirty="0" smtClean="0"/>
              <a:t> SELECT (</a:t>
            </a:r>
            <a:r>
              <a:rPr lang="en-US" dirty="0" err="1" smtClean="0"/>
              <a:t>LastName</a:t>
            </a:r>
            <a:r>
              <a:rPr lang="en-US" dirty="0" smtClean="0"/>
              <a:t> + ', ' + </a:t>
            </a:r>
            <a:r>
              <a:rPr lang="en-US" dirty="0" err="1" smtClean="0"/>
              <a:t>FirstName</a:t>
            </a:r>
            <a:r>
              <a:rPr lang="en-US" dirty="0" smtClean="0"/>
              <a:t>) AS Name </a:t>
            </a:r>
          </a:p>
          <a:p>
            <a:r>
              <a:rPr lang="en-US" dirty="0" smtClean="0"/>
              <a:t>FROM </a:t>
            </a:r>
            <a:r>
              <a:rPr lang="en-US" dirty="0" err="1" smtClean="0"/>
              <a:t>Person.Contact</a:t>
            </a:r>
            <a:endParaRPr lang="en-US" dirty="0" smtClean="0"/>
          </a:p>
          <a:p>
            <a:r>
              <a:rPr lang="en-US" dirty="0" smtClean="0"/>
              <a:t>ORDER BY </a:t>
            </a:r>
            <a:r>
              <a:rPr lang="en-US" dirty="0" err="1" smtClean="0"/>
              <a:t>LastName</a:t>
            </a:r>
            <a:r>
              <a:rPr lang="en-US" dirty="0" smtClean="0"/>
              <a:t> ASC, </a:t>
            </a:r>
            <a:r>
              <a:rPr lang="en-US" dirty="0" err="1" smtClean="0"/>
              <a:t>FirstName</a:t>
            </a:r>
            <a:r>
              <a:rPr lang="en-US" dirty="0" smtClean="0"/>
              <a:t> ASC;</a:t>
            </a:r>
            <a:endParaRPr lang="es-ES" dirty="0" smtClean="0"/>
          </a:p>
        </p:txBody>
      </p:sp>
      <p:pic>
        <p:nvPicPr>
          <p:cNvPr id="14" name="6 Marcador de contenido" descr="Presentación1.gif"/>
          <p:cNvPicPr>
            <a:picLocks noChangeAspect="1"/>
          </p:cNvPicPr>
          <p:nvPr/>
        </p:nvPicPr>
        <p:blipFill>
          <a:blip r:embed="rId3"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SELECT INTO</a:t>
            </a:r>
            <a:endParaRPr lang="es-ES" dirty="0"/>
          </a:p>
        </p:txBody>
      </p:sp>
      <p:sp>
        <p:nvSpPr>
          <p:cNvPr id="3" name="2 Marcador de contenido"/>
          <p:cNvSpPr>
            <a:spLocks noGrp="1"/>
          </p:cNvSpPr>
          <p:nvPr>
            <p:ph sz="quarter" idx="1"/>
          </p:nvPr>
        </p:nvSpPr>
        <p:spPr>
          <a:xfrm>
            <a:off x="914400" y="1827800"/>
            <a:ext cx="7690048" cy="3905456"/>
          </a:xfrm>
        </p:spPr>
        <p:txBody>
          <a:bodyPr>
            <a:normAutofit/>
          </a:bodyPr>
          <a:lstStyle/>
          <a:p>
            <a:r>
              <a:rPr lang="es-ES" sz="2000" dirty="0" smtClean="0"/>
              <a:t>Es obligatorio utilizar un </a:t>
            </a:r>
            <a:r>
              <a:rPr lang="es-ES" sz="2000" dirty="0" err="1" smtClean="0"/>
              <a:t>álias</a:t>
            </a:r>
            <a:r>
              <a:rPr lang="es-ES" sz="2000" dirty="0" smtClean="0"/>
              <a:t> para las columnas</a:t>
            </a:r>
          </a:p>
          <a:p>
            <a:pPr marL="355600" indent="0">
              <a:buNone/>
            </a:pPr>
            <a:r>
              <a:rPr lang="es-ES" sz="1900" dirty="0" smtClean="0"/>
              <a:t>USE </a:t>
            </a:r>
            <a:r>
              <a:rPr lang="es-ES" sz="1900" dirty="0" err="1" smtClean="0"/>
              <a:t>Northwind</a:t>
            </a:r>
            <a:endParaRPr lang="es-ES" sz="1900" dirty="0" smtClean="0"/>
          </a:p>
          <a:p>
            <a:pPr marL="355600" indent="0">
              <a:buNone/>
            </a:pPr>
            <a:endParaRPr lang="es-ES" sz="1900" dirty="0" smtClean="0"/>
          </a:p>
          <a:p>
            <a:pPr marL="355600" indent="0">
              <a:buNone/>
            </a:pPr>
            <a:r>
              <a:rPr lang="en-US" sz="1900" dirty="0" smtClean="0"/>
              <a:t>SELECT </a:t>
            </a:r>
            <a:r>
              <a:rPr lang="en-US" sz="1900" dirty="0" err="1" smtClean="0"/>
              <a:t>firstname</a:t>
            </a:r>
            <a:r>
              <a:rPr lang="en-US" sz="1900" dirty="0" smtClean="0"/>
              <a:t> + ' ' + </a:t>
            </a:r>
            <a:r>
              <a:rPr lang="en-US" sz="1900" dirty="0" err="1" smtClean="0"/>
              <a:t>lastname</a:t>
            </a:r>
            <a:r>
              <a:rPr lang="en-US" sz="1900" dirty="0" smtClean="0"/>
              <a:t> AS </a:t>
            </a:r>
            <a:r>
              <a:rPr lang="en-US" sz="1900" dirty="0" err="1" smtClean="0"/>
              <a:t>NombreCompleto</a:t>
            </a:r>
            <a:r>
              <a:rPr lang="en-US" sz="1900" dirty="0" smtClean="0"/>
              <a:t>, </a:t>
            </a:r>
            <a:r>
              <a:rPr lang="en-US" sz="1900" dirty="0" smtClean="0"/>
              <a:t>country</a:t>
            </a:r>
          </a:p>
          <a:p>
            <a:pPr marL="355600" indent="0">
              <a:buNone/>
            </a:pPr>
            <a:r>
              <a:rPr lang="es-ES" sz="1900" dirty="0" smtClean="0"/>
              <a:t>	INTO #</a:t>
            </a:r>
            <a:r>
              <a:rPr lang="es-ES" sz="1900" dirty="0" err="1" smtClean="0"/>
              <a:t>employeescountry</a:t>
            </a:r>
            <a:endParaRPr lang="es-ES" sz="1900" dirty="0" smtClean="0"/>
          </a:p>
          <a:p>
            <a:pPr marL="355600" indent="0">
              <a:buNone/>
            </a:pPr>
            <a:r>
              <a:rPr lang="es-ES" sz="1900" dirty="0" smtClean="0"/>
              <a:t>FROM </a:t>
            </a:r>
            <a:r>
              <a:rPr lang="es-ES" sz="1900" dirty="0" err="1" smtClean="0"/>
              <a:t>Employees</a:t>
            </a:r>
            <a:endParaRPr lang="es-ES" sz="1900" dirty="0" smtClean="0"/>
          </a:p>
          <a:p>
            <a:pPr marL="355600" indent="0">
              <a:buNone/>
            </a:pPr>
            <a:r>
              <a:rPr lang="es-ES" sz="1900" dirty="0" smtClean="0"/>
              <a:t>ORDER BY </a:t>
            </a:r>
            <a:r>
              <a:rPr lang="es-ES" sz="1900" dirty="0" err="1" smtClean="0"/>
              <a:t>fullname</a:t>
            </a:r>
            <a:endParaRPr lang="es-ES" sz="1900" dirty="0" smtClean="0"/>
          </a:p>
          <a:p>
            <a:pPr marL="355600" indent="0">
              <a:buNone/>
            </a:pPr>
            <a:endParaRPr lang="es-ES" sz="1900" dirty="0" smtClean="0"/>
          </a:p>
          <a:p>
            <a:pPr marL="355600" indent="0">
              <a:buNone/>
            </a:pPr>
            <a:r>
              <a:rPr lang="es-ES" sz="1900" dirty="0" smtClean="0"/>
              <a:t>SELECT * FROM #</a:t>
            </a:r>
            <a:r>
              <a:rPr lang="es-ES" sz="1900" dirty="0" err="1" smtClean="0"/>
              <a:t>employeescountry</a:t>
            </a:r>
            <a:endParaRPr lang="es-ES" sz="1900" dirty="0" smtClean="0"/>
          </a:p>
          <a:p>
            <a:pPr marL="355600" indent="0">
              <a:buNone/>
            </a:pPr>
            <a:r>
              <a:rPr lang="es-ES" sz="1900" dirty="0" smtClean="0"/>
              <a:t>GO</a:t>
            </a:r>
            <a:endParaRPr lang="es-ES" sz="1900"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SELECT INTO</a:t>
            </a:r>
            <a:endParaRPr lang="es-ES" dirty="0"/>
          </a:p>
        </p:txBody>
      </p:sp>
      <p:sp>
        <p:nvSpPr>
          <p:cNvPr id="3" name="2 Marcador de contenido"/>
          <p:cNvSpPr>
            <a:spLocks noGrp="1"/>
          </p:cNvSpPr>
          <p:nvPr>
            <p:ph sz="quarter" idx="1"/>
          </p:nvPr>
        </p:nvSpPr>
        <p:spPr>
          <a:xfrm>
            <a:off x="899592" y="2010316"/>
            <a:ext cx="7772400" cy="3384376"/>
          </a:xfrm>
        </p:spPr>
        <p:txBody>
          <a:bodyPr>
            <a:normAutofit lnSpcReduction="10000"/>
          </a:bodyPr>
          <a:lstStyle/>
          <a:p>
            <a:r>
              <a:rPr lang="es-ES" sz="2000" dirty="0" smtClean="0"/>
              <a:t>Se puede usar para crear tablas permanentes y temporales</a:t>
            </a:r>
          </a:p>
          <a:p>
            <a:pPr marL="355600" indent="0">
              <a:buNone/>
            </a:pPr>
            <a:r>
              <a:rPr lang="es-ES" sz="1800" dirty="0" smtClean="0"/>
              <a:t>USE </a:t>
            </a:r>
            <a:r>
              <a:rPr lang="es-ES" sz="1800" dirty="0" err="1" smtClean="0"/>
              <a:t>Northwind</a:t>
            </a:r>
            <a:endParaRPr lang="es-ES" sz="1800" dirty="0" smtClean="0"/>
          </a:p>
          <a:p>
            <a:pPr marL="355600" indent="0">
              <a:buNone/>
            </a:pPr>
            <a:r>
              <a:rPr lang="es-ES" sz="1800" dirty="0" smtClean="0"/>
              <a:t>GO</a:t>
            </a:r>
          </a:p>
          <a:p>
            <a:pPr marL="355600" indent="0">
              <a:buNone/>
            </a:pPr>
            <a:r>
              <a:rPr lang="es-ES" sz="1800" dirty="0" smtClean="0"/>
              <a:t>SELECT </a:t>
            </a:r>
            <a:r>
              <a:rPr lang="es-ES" sz="1800" dirty="0" err="1" smtClean="0"/>
              <a:t>lastname</a:t>
            </a:r>
            <a:r>
              <a:rPr lang="es-ES" sz="1800" dirty="0" smtClean="0"/>
              <a:t>, </a:t>
            </a:r>
            <a:r>
              <a:rPr lang="es-ES" sz="1800" dirty="0" err="1" smtClean="0"/>
              <a:t>firstname</a:t>
            </a:r>
            <a:endParaRPr lang="es-ES" sz="1800" dirty="0" smtClean="0"/>
          </a:p>
          <a:p>
            <a:pPr marL="355600" indent="0">
              <a:buNone/>
            </a:pPr>
            <a:r>
              <a:rPr lang="es-ES" sz="1800" dirty="0" smtClean="0"/>
              <a:t>	INTO #</a:t>
            </a:r>
            <a:r>
              <a:rPr lang="es-ES" sz="1800" dirty="0" err="1" smtClean="0"/>
              <a:t>salesrep_employees</a:t>
            </a:r>
            <a:endParaRPr lang="es-ES" sz="1800" dirty="0" smtClean="0"/>
          </a:p>
          <a:p>
            <a:pPr marL="355600" indent="0">
              <a:buNone/>
            </a:pPr>
            <a:r>
              <a:rPr lang="es-ES" sz="1800" dirty="0" smtClean="0"/>
              <a:t>FROM </a:t>
            </a:r>
            <a:r>
              <a:rPr lang="es-ES" sz="1800" dirty="0" err="1" smtClean="0"/>
              <a:t>employees</a:t>
            </a:r>
            <a:endParaRPr lang="es-ES" sz="1800" dirty="0" smtClean="0"/>
          </a:p>
          <a:p>
            <a:pPr marL="355600" indent="0">
              <a:buNone/>
            </a:pPr>
            <a:r>
              <a:rPr lang="es-ES" sz="1800" dirty="0" smtClean="0"/>
              <a:t>WHERE </a:t>
            </a:r>
            <a:r>
              <a:rPr lang="es-ES" sz="1800" dirty="0" err="1" smtClean="0"/>
              <a:t>title</a:t>
            </a:r>
            <a:r>
              <a:rPr lang="es-ES" sz="1800" dirty="0" smtClean="0"/>
              <a:t> = 'sales </a:t>
            </a:r>
            <a:r>
              <a:rPr lang="es-ES" sz="1800" dirty="0" err="1" smtClean="0"/>
              <a:t>representative</a:t>
            </a:r>
            <a:r>
              <a:rPr lang="es-ES" sz="1800" dirty="0" smtClean="0"/>
              <a:t>‘</a:t>
            </a:r>
          </a:p>
          <a:p>
            <a:pPr marL="355600" indent="0">
              <a:buNone/>
            </a:pPr>
            <a:r>
              <a:rPr lang="es-ES" sz="1800" dirty="0" smtClean="0"/>
              <a:t>GO</a:t>
            </a:r>
          </a:p>
          <a:p>
            <a:pPr marL="355600" indent="0">
              <a:buNone/>
            </a:pPr>
            <a:r>
              <a:rPr lang="es-ES" sz="1800" dirty="0" smtClean="0"/>
              <a:t>SELECT * FROM #</a:t>
            </a:r>
            <a:r>
              <a:rPr lang="es-ES" sz="1800" dirty="0" err="1" smtClean="0"/>
              <a:t>salesrep_employees</a:t>
            </a:r>
            <a:endParaRPr lang="es-ES" sz="1800" dirty="0" smtClean="0"/>
          </a:p>
          <a:p>
            <a:pPr marL="355600" indent="0">
              <a:buNone/>
            </a:pPr>
            <a:r>
              <a:rPr lang="es-ES" sz="1800" dirty="0" smtClean="0"/>
              <a:t>GO</a:t>
            </a:r>
            <a:endParaRPr lang="es-ES" sz="1800" dirty="0"/>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SELECT INTO - Ejemplos</a:t>
            </a:r>
            <a:endParaRPr lang="es-ES" dirty="0"/>
          </a:p>
        </p:txBody>
      </p:sp>
      <p:sp>
        <p:nvSpPr>
          <p:cNvPr id="3" name="2 Marcador de contenido"/>
          <p:cNvSpPr>
            <a:spLocks noGrp="1"/>
          </p:cNvSpPr>
          <p:nvPr>
            <p:ph sz="quarter" idx="1"/>
          </p:nvPr>
        </p:nvSpPr>
        <p:spPr>
          <a:xfrm>
            <a:off x="899592" y="1844824"/>
            <a:ext cx="7772400" cy="4392488"/>
          </a:xfrm>
        </p:spPr>
        <p:txBody>
          <a:bodyPr>
            <a:normAutofit/>
          </a:bodyPr>
          <a:lstStyle/>
          <a:p>
            <a:pPr>
              <a:buNone/>
            </a:pPr>
            <a:r>
              <a:rPr lang="es-ES" sz="2000" dirty="0" smtClean="0"/>
              <a:t>Generación de números consecutivos</a:t>
            </a:r>
          </a:p>
          <a:p>
            <a:pPr marL="354013" indent="4763">
              <a:buNone/>
            </a:pPr>
            <a:r>
              <a:rPr lang="es-ES" sz="1800" dirty="0" smtClean="0"/>
              <a:t>USE </a:t>
            </a:r>
            <a:r>
              <a:rPr lang="es-ES" sz="1800" dirty="0" err="1" smtClean="0"/>
              <a:t>Northwind</a:t>
            </a:r>
            <a:endParaRPr lang="es-ES" sz="1800" dirty="0" smtClean="0"/>
          </a:p>
          <a:p>
            <a:pPr marL="354013" indent="4763">
              <a:spcBef>
                <a:spcPts val="1200"/>
              </a:spcBef>
              <a:buNone/>
            </a:pPr>
            <a:r>
              <a:rPr lang="en-US" sz="1800" dirty="0" smtClean="0"/>
              <a:t>SELECT IDENTITY(INT,1,1) as </a:t>
            </a:r>
            <a:r>
              <a:rPr lang="en-US" sz="1800" dirty="0" err="1" smtClean="0"/>
              <a:t>companyid</a:t>
            </a:r>
            <a:r>
              <a:rPr lang="en-US" sz="1800" dirty="0" smtClean="0"/>
              <a:t>, </a:t>
            </a:r>
            <a:r>
              <a:rPr lang="en-US" sz="1800" dirty="0" err="1" smtClean="0"/>
              <a:t>companyname</a:t>
            </a:r>
            <a:endParaRPr lang="en-US" sz="1800" dirty="0" smtClean="0"/>
          </a:p>
          <a:p>
            <a:pPr marL="354013" indent="4763">
              <a:buNone/>
            </a:pPr>
            <a:r>
              <a:rPr lang="es-ES" sz="1800" dirty="0" smtClean="0"/>
              <a:t>	INTO #</a:t>
            </a:r>
            <a:r>
              <a:rPr lang="es-ES" sz="1800" dirty="0" err="1" smtClean="0"/>
              <a:t>italiancompanies</a:t>
            </a:r>
            <a:endParaRPr lang="es-ES" sz="1800" dirty="0" smtClean="0"/>
          </a:p>
          <a:p>
            <a:pPr marL="354013" indent="4763">
              <a:buNone/>
            </a:pPr>
            <a:r>
              <a:rPr lang="es-ES" sz="1800" dirty="0" smtClean="0"/>
              <a:t>FROM Clientes</a:t>
            </a:r>
          </a:p>
          <a:p>
            <a:pPr marL="354013" indent="4763">
              <a:buNone/>
            </a:pPr>
            <a:r>
              <a:rPr lang="es-ES" sz="1800" dirty="0" smtClean="0"/>
              <a:t>WHERE country = '</a:t>
            </a:r>
            <a:r>
              <a:rPr lang="es-ES" sz="1800" dirty="0" err="1" smtClean="0"/>
              <a:t>Italy</a:t>
            </a:r>
            <a:r>
              <a:rPr lang="es-ES" sz="1800" dirty="0" smtClean="0"/>
              <a:t>‘</a:t>
            </a:r>
          </a:p>
          <a:p>
            <a:pPr marL="354013" indent="4763">
              <a:spcBef>
                <a:spcPts val="1800"/>
              </a:spcBef>
              <a:buNone/>
            </a:pPr>
            <a:r>
              <a:rPr lang="es-ES" sz="1800" dirty="0" smtClean="0"/>
              <a:t>SELECT * FROM #</a:t>
            </a:r>
            <a:r>
              <a:rPr lang="es-ES" sz="1800" dirty="0" err="1" smtClean="0"/>
              <a:t>italiancompanies</a:t>
            </a:r>
            <a:endParaRPr lang="es-ES" sz="1800" dirty="0" smtClean="0"/>
          </a:p>
          <a:p>
            <a:pPr marL="354013" indent="4763">
              <a:buNone/>
            </a:pPr>
            <a:r>
              <a:rPr lang="es-ES" sz="1800" dirty="0" smtClean="0"/>
              <a:t>GO</a:t>
            </a:r>
          </a:p>
        </p:txBody>
      </p:sp>
      <p:pic>
        <p:nvPicPr>
          <p:cNvPr id="4"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899592" y="1772816"/>
            <a:ext cx="5457800" cy="4246984"/>
          </a:xfrm>
        </p:spPr>
        <p:txBody>
          <a:bodyPr>
            <a:normAutofit/>
          </a:bodyPr>
          <a:lstStyle/>
          <a:p>
            <a:pPr>
              <a:buNone/>
            </a:pPr>
            <a:r>
              <a:rPr lang="es-ES" sz="2200" b="1" dirty="0" smtClean="0"/>
              <a:t>Combinar los tipos de datos</a:t>
            </a:r>
          </a:p>
          <a:p>
            <a:pPr marL="0" indent="0">
              <a:spcBef>
                <a:spcPts val="1200"/>
              </a:spcBef>
              <a:buNone/>
            </a:pPr>
            <a:r>
              <a:rPr lang="es-ES" sz="2000" dirty="0" smtClean="0"/>
              <a:t>En el siguiente ejemplo se utiliza la función CONVERT (se recomienda CAST) para concatenar los tipos de datos </a:t>
            </a:r>
            <a:r>
              <a:rPr lang="es-ES" sz="2000" b="1" dirty="0" smtClean="0"/>
              <a:t>date</a:t>
            </a:r>
            <a:r>
              <a:rPr lang="es-ES" sz="2000" dirty="0" smtClean="0"/>
              <a:t>.</a:t>
            </a:r>
          </a:p>
          <a:p>
            <a:pPr marL="0" indent="0">
              <a:spcBef>
                <a:spcPts val="0"/>
              </a:spcBef>
              <a:buNone/>
            </a:pPr>
            <a:endParaRPr lang="es-ES" sz="2000" dirty="0" smtClean="0"/>
          </a:p>
          <a:p>
            <a:pPr marL="82550" indent="0">
              <a:spcBef>
                <a:spcPts val="0"/>
              </a:spcBef>
              <a:buNone/>
            </a:pPr>
            <a:r>
              <a:rPr lang="en-US" sz="1800" dirty="0" smtClean="0"/>
              <a:t>USE </a:t>
            </a:r>
            <a:r>
              <a:rPr lang="en-US" sz="1800" dirty="0" err="1" smtClean="0"/>
              <a:t>AdventureWorks</a:t>
            </a:r>
            <a:r>
              <a:rPr lang="en-US" sz="1800" dirty="0" smtClean="0"/>
              <a:t>; </a:t>
            </a:r>
          </a:p>
          <a:p>
            <a:pPr marL="82550" indent="0">
              <a:spcBef>
                <a:spcPts val="0"/>
              </a:spcBef>
              <a:buNone/>
            </a:pPr>
            <a:r>
              <a:rPr lang="en-US" sz="1800" dirty="0" smtClean="0"/>
              <a:t>GO </a:t>
            </a:r>
          </a:p>
          <a:p>
            <a:pPr marL="82550" indent="0">
              <a:spcBef>
                <a:spcPts val="0"/>
              </a:spcBef>
              <a:buNone/>
            </a:pPr>
            <a:r>
              <a:rPr lang="en-US" sz="1800" dirty="0" smtClean="0"/>
              <a:t>SELECT ‘El </a:t>
            </a:r>
            <a:r>
              <a:rPr lang="en-US" sz="1800" dirty="0" err="1" smtClean="0"/>
              <a:t>pedido</a:t>
            </a:r>
            <a:r>
              <a:rPr lang="en-US" sz="1800" dirty="0" smtClean="0"/>
              <a:t> se </a:t>
            </a:r>
            <a:r>
              <a:rPr lang="en-US" sz="1800" dirty="0" err="1" smtClean="0"/>
              <a:t>abonará</a:t>
            </a:r>
            <a:r>
              <a:rPr lang="en-US" sz="1800" dirty="0" smtClean="0"/>
              <a:t> el ' + CONVERT(</a:t>
            </a:r>
            <a:r>
              <a:rPr lang="en-US" sz="1800" dirty="0" err="1" smtClean="0"/>
              <a:t>varchar</a:t>
            </a:r>
            <a:r>
              <a:rPr lang="en-US" sz="1800" dirty="0" smtClean="0"/>
              <a:t>(12), </a:t>
            </a:r>
            <a:r>
              <a:rPr lang="en-US" sz="1800" dirty="0" err="1" smtClean="0"/>
              <a:t>DueDate</a:t>
            </a:r>
            <a:r>
              <a:rPr lang="en-US" sz="1800" dirty="0" smtClean="0"/>
              <a:t>, 101) </a:t>
            </a:r>
          </a:p>
          <a:p>
            <a:pPr marL="82550" indent="0">
              <a:spcBef>
                <a:spcPts val="0"/>
              </a:spcBef>
              <a:buNone/>
            </a:pPr>
            <a:r>
              <a:rPr lang="en-US" sz="1800" dirty="0" smtClean="0"/>
              <a:t>FROM </a:t>
            </a:r>
            <a:r>
              <a:rPr lang="en-US" sz="1800" dirty="0" err="1" smtClean="0"/>
              <a:t>Sales.SalesOrderHeader</a:t>
            </a:r>
            <a:endParaRPr lang="en-US" sz="1800" dirty="0" smtClean="0"/>
          </a:p>
          <a:p>
            <a:pPr marL="82550" indent="0">
              <a:spcBef>
                <a:spcPts val="0"/>
              </a:spcBef>
              <a:buNone/>
            </a:pPr>
            <a:r>
              <a:rPr lang="en-US" sz="1800" dirty="0" smtClean="0"/>
              <a:t> WHERE </a:t>
            </a:r>
            <a:r>
              <a:rPr lang="en-US" sz="1800" dirty="0" err="1" smtClean="0"/>
              <a:t>SalesOrderID</a:t>
            </a:r>
            <a:r>
              <a:rPr lang="en-US" sz="1800" dirty="0" smtClean="0"/>
              <a:t> = 50001; </a:t>
            </a:r>
          </a:p>
          <a:p>
            <a:pPr marL="82550" indent="0">
              <a:spcBef>
                <a:spcPts val="0"/>
              </a:spcBef>
              <a:buNone/>
            </a:pPr>
            <a:r>
              <a:rPr lang="en-US" sz="1800" dirty="0" smtClean="0"/>
              <a:t>GO</a:t>
            </a:r>
            <a:endParaRPr lang="es-ES" sz="1800" dirty="0" smtClean="0"/>
          </a:p>
          <a:p>
            <a:pPr marL="0" indent="0">
              <a:spcBef>
                <a:spcPts val="0"/>
              </a:spcBef>
              <a:buNone/>
            </a:pPr>
            <a:endParaRPr lang="es-ES" sz="2400" dirty="0" smtClean="0"/>
          </a:p>
          <a:p>
            <a:endParaRPr lang="es-ES" sz="2400" dirty="0"/>
          </a:p>
        </p:txBody>
      </p:sp>
      <p:sp>
        <p:nvSpPr>
          <p:cNvPr id="4" name="1 Título"/>
          <p:cNvSpPr>
            <a:spLocks noGrp="1"/>
          </p:cNvSpPr>
          <p:nvPr>
            <p:ph type="title"/>
          </p:nvPr>
        </p:nvSpPr>
        <p:spPr>
          <a:xfrm>
            <a:off x="914400" y="274638"/>
            <a:ext cx="7772400" cy="1143000"/>
          </a:xfrm>
        </p:spPr>
        <p:txBody>
          <a:bodyPr/>
          <a:lstStyle/>
          <a:p>
            <a:r>
              <a:rPr lang="es-ES" dirty="0" smtClean="0"/>
              <a:t>Concatenación de cadenas</a:t>
            </a:r>
            <a:endParaRPr lang="es-ES" dirty="0"/>
          </a:p>
        </p:txBody>
      </p:sp>
      <p:pic>
        <p:nvPicPr>
          <p:cNvPr id="2050" name="Picture 2"/>
          <p:cNvPicPr>
            <a:picLocks noChangeAspect="1" noChangeArrowheads="1"/>
          </p:cNvPicPr>
          <p:nvPr/>
        </p:nvPicPr>
        <p:blipFill>
          <a:blip r:embed="rId2" cstate="print"/>
          <a:srcRect l="46458" t="17320" r="36217" b="24401"/>
          <a:stretch>
            <a:fillRect/>
          </a:stretch>
        </p:blipFill>
        <p:spPr bwMode="auto">
          <a:xfrm>
            <a:off x="6516216" y="1700808"/>
            <a:ext cx="2376264" cy="4995936"/>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pic>
        <p:nvPicPr>
          <p:cNvPr id="5" name="6 Marcador de contenido" descr="Presentación1.gif"/>
          <p:cNvPicPr>
            <a:picLocks noChangeAspect="1"/>
          </p:cNvPicPr>
          <p:nvPr/>
        </p:nvPicPr>
        <p:blipFill>
          <a:blip r:embed="rId3"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sz="quarter" idx="1"/>
          </p:nvPr>
        </p:nvSpPr>
        <p:spPr>
          <a:xfrm>
            <a:off x="914400" y="1844824"/>
            <a:ext cx="7772400" cy="2448272"/>
          </a:xfrm>
        </p:spPr>
        <p:txBody>
          <a:bodyPr>
            <a:normAutofit/>
          </a:bodyPr>
          <a:lstStyle/>
          <a:p>
            <a:r>
              <a:rPr lang="es-ES" sz="2200" b="1" dirty="0" smtClean="0"/>
              <a:t>Usar la concatenación de varias cadenas</a:t>
            </a:r>
          </a:p>
          <a:p>
            <a:pPr marL="0" indent="0">
              <a:lnSpc>
                <a:spcPct val="110000"/>
              </a:lnSpc>
              <a:spcBef>
                <a:spcPts val="1200"/>
              </a:spcBef>
              <a:buNone/>
            </a:pPr>
            <a:r>
              <a:rPr lang="es-ES" sz="2000" dirty="0" smtClean="0"/>
              <a:t>En el siguiente ejemplo se concatenan varias cadenas para formar una cadena larga que muestra el apellido y la primera inicial de los vicepresidentes de </a:t>
            </a:r>
            <a:r>
              <a:rPr lang="es-ES" sz="2000" dirty="0" err="1" smtClean="0"/>
              <a:t>Adventure</a:t>
            </a:r>
            <a:r>
              <a:rPr lang="es-ES" sz="2000" dirty="0" smtClean="0"/>
              <a:t> Works </a:t>
            </a:r>
            <a:r>
              <a:rPr lang="es-ES" sz="2000" dirty="0" err="1" smtClean="0"/>
              <a:t>Cycles</a:t>
            </a:r>
            <a:r>
              <a:rPr lang="es-ES" sz="2000" dirty="0" smtClean="0"/>
              <a:t>. Se agrega una coma después del apellido y un punto después de la primera inicial. </a:t>
            </a:r>
          </a:p>
          <a:p>
            <a:pPr marL="0" indent="0" algn="r">
              <a:lnSpc>
                <a:spcPct val="110000"/>
              </a:lnSpc>
              <a:spcBef>
                <a:spcPts val="1200"/>
              </a:spcBef>
              <a:buNone/>
            </a:pPr>
            <a:r>
              <a:rPr lang="es-ES" sz="1800" b="1" i="1" dirty="0" smtClean="0"/>
              <a:t>(SQLQuery3.sql)</a:t>
            </a:r>
          </a:p>
          <a:p>
            <a:pPr marL="0" indent="0">
              <a:lnSpc>
                <a:spcPct val="110000"/>
              </a:lnSpc>
              <a:spcBef>
                <a:spcPts val="0"/>
              </a:spcBef>
              <a:buNone/>
            </a:pPr>
            <a:endParaRPr lang="es-ES" sz="2400" dirty="0" smtClean="0"/>
          </a:p>
          <a:p>
            <a:pPr marL="0" indent="0">
              <a:spcBef>
                <a:spcPts val="0"/>
              </a:spcBef>
              <a:buNone/>
            </a:pPr>
            <a:endParaRPr lang="es-ES" sz="2200" dirty="0" smtClean="0"/>
          </a:p>
          <a:p>
            <a:endParaRPr lang="es-ES" sz="2400" dirty="0"/>
          </a:p>
        </p:txBody>
      </p:sp>
      <p:sp>
        <p:nvSpPr>
          <p:cNvPr id="4" name="1 Título"/>
          <p:cNvSpPr>
            <a:spLocks noGrp="1"/>
          </p:cNvSpPr>
          <p:nvPr>
            <p:ph type="title"/>
          </p:nvPr>
        </p:nvSpPr>
        <p:spPr>
          <a:xfrm>
            <a:off x="914400" y="274638"/>
            <a:ext cx="7772400" cy="1143000"/>
          </a:xfrm>
        </p:spPr>
        <p:txBody>
          <a:bodyPr/>
          <a:lstStyle/>
          <a:p>
            <a:r>
              <a:rPr lang="es-ES" dirty="0" smtClean="0"/>
              <a:t>Concatenación de cadenas</a:t>
            </a:r>
            <a:endParaRPr lang="es-ES" dirty="0"/>
          </a:p>
        </p:txBody>
      </p:sp>
      <p:pic>
        <p:nvPicPr>
          <p:cNvPr id="5" name="6 Marcador de contenido" descr="Presentación1.gif"/>
          <p:cNvPicPr>
            <a:picLocks noChangeAspect="1"/>
          </p:cNvPicPr>
          <p:nvPr/>
        </p:nvPicPr>
        <p:blipFill>
          <a:blip r:embed="rId2" cstate="print"/>
          <a:srcRect t="33200" b="63650"/>
          <a:stretch>
            <a:fillRect/>
          </a:stretch>
        </p:blipFill>
        <p:spPr>
          <a:xfrm>
            <a:off x="0" y="1484784"/>
            <a:ext cx="9143871" cy="216024"/>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Concatenación de cadenas</a:t>
            </a:r>
            <a:endParaRPr lang="es-ES" dirty="0"/>
          </a:p>
        </p:txBody>
      </p:sp>
      <p:sp>
        <p:nvSpPr>
          <p:cNvPr id="3" name="2 Marcador de contenido"/>
          <p:cNvSpPr>
            <a:spLocks noGrp="1"/>
          </p:cNvSpPr>
          <p:nvPr>
            <p:ph sz="quarter" idx="1"/>
          </p:nvPr>
        </p:nvSpPr>
        <p:spPr>
          <a:xfrm>
            <a:off x="914400" y="1772816"/>
            <a:ext cx="7772400" cy="4246984"/>
          </a:xfrm>
        </p:spPr>
        <p:txBody>
          <a:bodyPr>
            <a:normAutofit/>
          </a:bodyPr>
          <a:lstStyle/>
          <a:p>
            <a:pPr marL="0" indent="0">
              <a:spcBef>
                <a:spcPts val="0"/>
              </a:spcBef>
              <a:buNone/>
            </a:pPr>
            <a:r>
              <a:rPr lang="es-ES" sz="2000" dirty="0" smtClean="0"/>
              <a:t>SELECT (</a:t>
            </a:r>
            <a:r>
              <a:rPr lang="es-ES" sz="2000" dirty="0" err="1" smtClean="0"/>
              <a:t>LastName</a:t>
            </a:r>
            <a:r>
              <a:rPr lang="es-ES" sz="2000" dirty="0" smtClean="0"/>
              <a:t> + ',' + SPACE(1) + SUBSTRING(</a:t>
            </a:r>
            <a:r>
              <a:rPr lang="es-ES" sz="2000" dirty="0" err="1" smtClean="0"/>
              <a:t>FirstName</a:t>
            </a:r>
            <a:r>
              <a:rPr lang="es-ES" sz="2000" dirty="0" smtClean="0"/>
              <a:t>, 1, 1) + '.') AS </a:t>
            </a:r>
            <a:r>
              <a:rPr lang="es-ES" sz="2000" dirty="0" err="1" smtClean="0"/>
              <a:t>Name</a:t>
            </a:r>
            <a:r>
              <a:rPr lang="es-ES" sz="2000" dirty="0" smtClean="0"/>
              <a:t>, </a:t>
            </a:r>
            <a:r>
              <a:rPr lang="es-ES" sz="2000" dirty="0" err="1" smtClean="0"/>
              <a:t>e.Title</a:t>
            </a:r>
            <a:r>
              <a:rPr lang="es-ES" sz="2000" dirty="0" smtClean="0"/>
              <a:t> </a:t>
            </a:r>
          </a:p>
          <a:p>
            <a:pPr marL="0" indent="0">
              <a:spcBef>
                <a:spcPts val="0"/>
              </a:spcBef>
              <a:buNone/>
            </a:pPr>
            <a:r>
              <a:rPr lang="es-ES" sz="2000" dirty="0" smtClean="0"/>
              <a:t>FROM </a:t>
            </a:r>
            <a:r>
              <a:rPr lang="es-ES" sz="2000" dirty="0" err="1" smtClean="0"/>
              <a:t>Person.Contact</a:t>
            </a:r>
            <a:r>
              <a:rPr lang="es-ES" sz="2000" dirty="0" smtClean="0"/>
              <a:t> AS c JOIN </a:t>
            </a:r>
            <a:r>
              <a:rPr lang="es-ES" sz="2000" dirty="0" err="1" smtClean="0"/>
              <a:t>HumanResources.Employee</a:t>
            </a:r>
            <a:r>
              <a:rPr lang="es-ES" sz="2000" dirty="0" smtClean="0"/>
              <a:t> AS e ON </a:t>
            </a:r>
            <a:r>
              <a:rPr lang="es-ES" sz="2000" dirty="0" err="1" smtClean="0"/>
              <a:t>c.ContactID</a:t>
            </a:r>
            <a:r>
              <a:rPr lang="es-ES" sz="2000" dirty="0" smtClean="0"/>
              <a:t> = </a:t>
            </a:r>
            <a:r>
              <a:rPr lang="es-ES" sz="2000" dirty="0" err="1" smtClean="0"/>
              <a:t>e.ContactID</a:t>
            </a:r>
            <a:r>
              <a:rPr lang="es-ES" sz="2000" dirty="0" smtClean="0"/>
              <a:t> </a:t>
            </a:r>
          </a:p>
          <a:p>
            <a:pPr marL="0" indent="0">
              <a:spcBef>
                <a:spcPts val="0"/>
              </a:spcBef>
              <a:buNone/>
            </a:pPr>
            <a:r>
              <a:rPr lang="es-ES" sz="2000" dirty="0" smtClean="0"/>
              <a:t>WHERE </a:t>
            </a:r>
            <a:r>
              <a:rPr lang="es-ES" sz="2000" dirty="0" err="1" smtClean="0"/>
              <a:t>e.Title</a:t>
            </a:r>
            <a:r>
              <a:rPr lang="es-ES" sz="2000" dirty="0" smtClean="0"/>
              <a:t> LIKE 'Vice%' </a:t>
            </a:r>
          </a:p>
          <a:p>
            <a:pPr marL="0" indent="0">
              <a:spcBef>
                <a:spcPts val="0"/>
              </a:spcBef>
              <a:buNone/>
            </a:pPr>
            <a:r>
              <a:rPr lang="es-ES" sz="2000" dirty="0" smtClean="0"/>
              <a:t>ORDER BY </a:t>
            </a:r>
            <a:r>
              <a:rPr lang="es-ES" sz="2000" dirty="0" err="1" smtClean="0"/>
              <a:t>LastName</a:t>
            </a:r>
            <a:r>
              <a:rPr lang="es-ES" sz="2000" dirty="0" smtClean="0"/>
              <a:t> ASC; </a:t>
            </a:r>
          </a:p>
          <a:p>
            <a:pPr marL="0" indent="0">
              <a:spcBef>
                <a:spcPts val="0"/>
              </a:spcBef>
              <a:buNone/>
            </a:pPr>
            <a:r>
              <a:rPr lang="es-ES" sz="2000" dirty="0" smtClean="0"/>
              <a:t>GO</a:t>
            </a:r>
            <a:endParaRPr lang="es-ES" sz="2000" dirty="0"/>
          </a:p>
        </p:txBody>
      </p:sp>
      <p:pic>
        <p:nvPicPr>
          <p:cNvPr id="3074" name="Picture 2"/>
          <p:cNvPicPr>
            <a:picLocks noChangeAspect="1" noChangeArrowheads="1"/>
          </p:cNvPicPr>
          <p:nvPr/>
        </p:nvPicPr>
        <p:blipFill>
          <a:blip r:embed="rId3" cstate="print"/>
          <a:srcRect l="33333" t="22360" r="28188" b="28921"/>
          <a:stretch>
            <a:fillRect/>
          </a:stretch>
        </p:blipFill>
        <p:spPr bwMode="auto">
          <a:xfrm>
            <a:off x="3995936" y="2780928"/>
            <a:ext cx="4861048" cy="3846743"/>
          </a:xfrm>
          <a:prstGeom prst="roundRect">
            <a:avLst/>
          </a:prstGeom>
          <a:noFill/>
          <a:ln w="9525">
            <a:solidFill>
              <a:schemeClr val="tx1">
                <a:lumMod val="75000"/>
                <a:lumOff val="25000"/>
              </a:schemeClr>
            </a:solidFill>
            <a:miter lim="800000"/>
            <a:headEnd/>
            <a:tailEnd/>
          </a:ln>
          <a:effectLst>
            <a:outerShdw blurRad="355600" dir="18900000" sx="102000" sy="102000" algn="bl" rotWithShape="0">
              <a:prstClr val="black">
                <a:alpha val="81000"/>
              </a:prstClr>
            </a:outerShdw>
            <a:softEdge rad="31750"/>
          </a:effectLst>
          <a:scene3d>
            <a:camera prst="perspectiveLeft"/>
            <a:lightRig rig="threePt" dir="t"/>
          </a:scene3d>
        </p:spPr>
      </p:pic>
      <p:pic>
        <p:nvPicPr>
          <p:cNvPr id="3075" name="Picture 3"/>
          <p:cNvPicPr>
            <a:picLocks noChangeAspect="1" noChangeArrowheads="1"/>
          </p:cNvPicPr>
          <p:nvPr/>
        </p:nvPicPr>
        <p:blipFill>
          <a:blip r:embed="rId4" cstate="print"/>
          <a:srcRect l="31758" t="54280" r="46192" b="30600"/>
          <a:stretch>
            <a:fillRect/>
          </a:stretch>
        </p:blipFill>
        <p:spPr bwMode="auto">
          <a:xfrm>
            <a:off x="467543" y="4221088"/>
            <a:ext cx="3360373" cy="1440160"/>
          </a:xfrm>
          <a:prstGeom prst="rect">
            <a:avLst/>
          </a:prstGeom>
          <a:noFill/>
          <a:ln w="9525">
            <a:noFill/>
            <a:miter lim="800000"/>
            <a:headEnd/>
            <a:tailEnd/>
          </a:ln>
        </p:spPr>
      </p:pic>
      <p:pic>
        <p:nvPicPr>
          <p:cNvPr id="6" name="6 Marcador de contenido" descr="Presentación1.gif"/>
          <p:cNvPicPr>
            <a:picLocks noChangeAspect="1"/>
          </p:cNvPicPr>
          <p:nvPr/>
        </p:nvPicPr>
        <p:blipFill>
          <a:blip r:embed="rId5" cstate="print"/>
          <a:srcRect t="33200" b="63650"/>
          <a:stretch>
            <a:fillRect/>
          </a:stretch>
        </p:blipFill>
        <p:spPr>
          <a:xfrm>
            <a:off x="0" y="1484784"/>
            <a:ext cx="9143871" cy="216024"/>
          </a:xfrm>
          <a:prstGeom prst="rect">
            <a:avLst/>
          </a:prstGeom>
        </p:spPr>
      </p:pic>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dad">
  <a:themeElements>
    <a:clrScheme name="Equidad">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dad">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dad">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Override1.xml><?xml version="1.0" encoding="utf-8"?>
<a:themeOverride xmlns:a="http://schemas.openxmlformats.org/drawingml/2006/main">
  <a:clrScheme name="Equidad">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themeOverride>
</file>

<file path=docProps/app.xml><?xml version="1.0" encoding="utf-8"?>
<Properties xmlns="http://schemas.openxmlformats.org/officeDocument/2006/extended-properties" xmlns:vt="http://schemas.openxmlformats.org/officeDocument/2006/docPropsVTypes">
  <Template/>
  <TotalTime>836</TotalTime>
  <Words>3788</Words>
  <Application>Microsoft Office PowerPoint</Application>
  <PresentationFormat>Presentación en pantalla (4:3)</PresentationFormat>
  <Paragraphs>627</Paragraphs>
  <Slides>62</Slides>
  <Notes>0</Notes>
  <HiddenSlides>0</HiddenSlides>
  <MMClips>0</MMClips>
  <ScaleCrop>false</ScaleCrop>
  <HeadingPairs>
    <vt:vector size="4" baseType="variant">
      <vt:variant>
        <vt:lpstr>Tema</vt:lpstr>
      </vt:variant>
      <vt:variant>
        <vt:i4>1</vt:i4>
      </vt:variant>
      <vt:variant>
        <vt:lpstr>Títulos de diapositiva</vt:lpstr>
      </vt:variant>
      <vt:variant>
        <vt:i4>62</vt:i4>
      </vt:variant>
    </vt:vector>
  </HeadingPairs>
  <TitlesOfParts>
    <vt:vector size="63" baseType="lpstr">
      <vt:lpstr>Equidad</vt:lpstr>
      <vt:lpstr>T/SQL</vt:lpstr>
      <vt:lpstr>Antes de empezar</vt:lpstr>
      <vt:lpstr>Antes de empezar</vt:lpstr>
      <vt:lpstr>Concatenación de cadenas</vt:lpstr>
      <vt:lpstr>Concatenación de cadenas</vt:lpstr>
      <vt:lpstr>Concatenación de cadenas</vt:lpstr>
      <vt:lpstr>Concatenación de cadenas</vt:lpstr>
      <vt:lpstr>Concatenación de cadenas</vt:lpstr>
      <vt:lpstr>Concatenación de cadenas</vt:lpstr>
      <vt:lpstr>Concatenación de cadenas</vt:lpstr>
      <vt:lpstr>DISTINCT</vt:lpstr>
      <vt:lpstr>DISTINCT</vt:lpstr>
      <vt:lpstr>IDENTITYCOL</vt:lpstr>
      <vt:lpstr>ÁLIAS DE COLUMNAS</vt:lpstr>
      <vt:lpstr>JOIN Básico</vt:lpstr>
      <vt:lpstr>FROM</vt:lpstr>
      <vt:lpstr>FROM</vt:lpstr>
      <vt:lpstr>FROM</vt:lpstr>
      <vt:lpstr>FROM</vt:lpstr>
      <vt:lpstr>FROM</vt:lpstr>
      <vt:lpstr>FROM</vt:lpstr>
      <vt:lpstr>WHERE</vt:lpstr>
      <vt:lpstr>WHERE</vt:lpstr>
      <vt:lpstr>WHERE</vt:lpstr>
      <vt:lpstr>WHERE</vt:lpstr>
      <vt:lpstr>WHERE</vt:lpstr>
      <vt:lpstr>Operadores AND y OR</vt:lpstr>
      <vt:lpstr>Comparar valores DATETIME</vt:lpstr>
      <vt:lpstr>Comparaciones con NULL</vt:lpstr>
      <vt:lpstr>Uso de campos de búsqueda opcionales con diferentes consultas</vt:lpstr>
      <vt:lpstr>Uso de campos de búsqueda opcionales con diferentes consultas</vt:lpstr>
      <vt:lpstr>Funciones de agregado</vt:lpstr>
      <vt:lpstr>Funciones de agregado</vt:lpstr>
      <vt:lpstr>Funciones de agregado - Ejemplos</vt:lpstr>
      <vt:lpstr>Funciones de agregado - Ejemplos</vt:lpstr>
      <vt:lpstr>Funciones de agregado - Ejemplos</vt:lpstr>
      <vt:lpstr>Funciones de agregado - Ejemplos</vt:lpstr>
      <vt:lpstr>ORDER BY</vt:lpstr>
      <vt:lpstr>ORDER BY Con clausula TOP</vt:lpstr>
      <vt:lpstr>ORDER BY Con clausula TOP</vt:lpstr>
      <vt:lpstr>ORDER BY</vt:lpstr>
      <vt:lpstr>Consultas dinámicas</vt:lpstr>
      <vt:lpstr>Consultas dinámicas</vt:lpstr>
      <vt:lpstr>Consultas dinámicas - Ejemplo</vt:lpstr>
      <vt:lpstr>Insert</vt:lpstr>
      <vt:lpstr>Insert</vt:lpstr>
      <vt:lpstr>Insert</vt:lpstr>
      <vt:lpstr>Insert’s (Formatos)</vt:lpstr>
      <vt:lpstr>Insert’s masivas</vt:lpstr>
      <vt:lpstr>Insert’s masivas</vt:lpstr>
      <vt:lpstr>Delete</vt:lpstr>
      <vt:lpstr>Truncate</vt:lpstr>
      <vt:lpstr>UPDATE</vt:lpstr>
      <vt:lpstr>UPDATE</vt:lpstr>
      <vt:lpstr>UPDATE - Ejemplos</vt:lpstr>
      <vt:lpstr>UPDATE - Ejemplos</vt:lpstr>
      <vt:lpstr>UPDATE - Ejemplos</vt:lpstr>
      <vt:lpstr>UPDATE - Ejemplos</vt:lpstr>
      <vt:lpstr>SELECT INTO</vt:lpstr>
      <vt:lpstr>SELECT INTO</vt:lpstr>
      <vt:lpstr>SELECT INTO</vt:lpstr>
      <vt:lpstr>SELECT INTO - Ejemplos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T/SQL</dc:title>
  <dc:creator>Administrador</dc:creator>
  <cp:lastModifiedBy>Administrador</cp:lastModifiedBy>
  <cp:revision>102</cp:revision>
  <dcterms:created xsi:type="dcterms:W3CDTF">2011-04-05T14:28:04Z</dcterms:created>
  <dcterms:modified xsi:type="dcterms:W3CDTF">2012-01-22T15:18:44Z</dcterms:modified>
</cp:coreProperties>
</file>

<file path=docProps/thumbnail.jpeg>
</file>